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33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85" r:id="rId49"/>
    <p:sldId id="298" r:id="rId50"/>
    <p:sldId id="299" r:id="rId51"/>
    <p:sldId id="305" r:id="rId52"/>
    <p:sldId id="300" r:id="rId53"/>
    <p:sldId id="301" r:id="rId54"/>
    <p:sldId id="302" r:id="rId55"/>
    <p:sldId id="332" r:id="rId56"/>
    <p:sldId id="307" r:id="rId57"/>
    <p:sldId id="333" r:id="rId58"/>
    <p:sldId id="334" r:id="rId59"/>
    <p:sldId id="335" r:id="rId60"/>
    <p:sldId id="336" r:id="rId61"/>
    <p:sldId id="303" r:id="rId62"/>
    <p:sldId id="304" r:id="rId63"/>
    <p:sldId id="337" r:id="rId64"/>
    <p:sldId id="338" r:id="rId65"/>
    <p:sldId id="339" r:id="rId66"/>
    <p:sldId id="340" r:id="rId67"/>
    <p:sldId id="306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8" r:id="rId84"/>
    <p:sldId id="357" r:id="rId85"/>
    <p:sldId id="359" r:id="rId86"/>
    <p:sldId id="360" r:id="rId87"/>
    <p:sldId id="361" r:id="rId88"/>
    <p:sldId id="362" r:id="rId89"/>
    <p:sldId id="363" r:id="rId90"/>
    <p:sldId id="364" r:id="rId91"/>
    <p:sldId id="341" r:id="rId92"/>
    <p:sldId id="366" r:id="rId93"/>
    <p:sldId id="367" r:id="rId94"/>
    <p:sldId id="369" r:id="rId95"/>
    <p:sldId id="368" r:id="rId96"/>
    <p:sldId id="370" r:id="rId97"/>
    <p:sldId id="371" r:id="rId98"/>
    <p:sldId id="372" r:id="rId99"/>
    <p:sldId id="373" r:id="rId100"/>
    <p:sldId id="374" r:id="rId101"/>
    <p:sldId id="375" r:id="rId102"/>
    <p:sldId id="380" r:id="rId103"/>
    <p:sldId id="381" r:id="rId104"/>
    <p:sldId id="382" r:id="rId105"/>
    <p:sldId id="387" r:id="rId106"/>
    <p:sldId id="388" r:id="rId107"/>
    <p:sldId id="389" r:id="rId108"/>
    <p:sldId id="392" r:id="rId109"/>
    <p:sldId id="393" r:id="rId110"/>
    <p:sldId id="394" r:id="rId111"/>
    <p:sldId id="390" r:id="rId112"/>
    <p:sldId id="391" r:id="rId113"/>
    <p:sldId id="395" r:id="rId114"/>
    <p:sldId id="396" r:id="rId115"/>
    <p:sldId id="397" r:id="rId116"/>
    <p:sldId id="383" r:id="rId117"/>
    <p:sldId id="385" r:id="rId118"/>
    <p:sldId id="386" r:id="rId119"/>
    <p:sldId id="384" r:id="rId120"/>
    <p:sldId id="377" r:id="rId121"/>
    <p:sldId id="379" r:id="rId122"/>
    <p:sldId id="378" r:id="rId123"/>
    <p:sldId id="376" r:id="rId124"/>
    <p:sldId id="399" r:id="rId125"/>
    <p:sldId id="400" r:id="rId126"/>
    <p:sldId id="401" r:id="rId127"/>
    <p:sldId id="402" r:id="rId128"/>
    <p:sldId id="403" r:id="rId129"/>
    <p:sldId id="404" r:id="rId130"/>
    <p:sldId id="405" r:id="rId131"/>
    <p:sldId id="406" r:id="rId132"/>
    <p:sldId id="407" r:id="rId133"/>
    <p:sldId id="408" r:id="rId134"/>
    <p:sldId id="411" r:id="rId135"/>
    <p:sldId id="409" r:id="rId136"/>
    <p:sldId id="412" r:id="rId137"/>
    <p:sldId id="413" r:id="rId138"/>
    <p:sldId id="414" r:id="rId139"/>
    <p:sldId id="415" r:id="rId140"/>
    <p:sldId id="398" r:id="rId141"/>
    <p:sldId id="308" r:id="rId142"/>
    <p:sldId id="309" r:id="rId143"/>
    <p:sldId id="310" r:id="rId144"/>
    <p:sldId id="311" r:id="rId145"/>
    <p:sldId id="312" r:id="rId146"/>
    <p:sldId id="313" r:id="rId147"/>
    <p:sldId id="314" r:id="rId148"/>
    <p:sldId id="315" r:id="rId149"/>
    <p:sldId id="316" r:id="rId150"/>
    <p:sldId id="365" r:id="rId151"/>
    <p:sldId id="318" r:id="rId152"/>
    <p:sldId id="319" r:id="rId153"/>
    <p:sldId id="320" r:id="rId154"/>
    <p:sldId id="321" r:id="rId155"/>
    <p:sldId id="322" r:id="rId156"/>
    <p:sldId id="323" r:id="rId157"/>
    <p:sldId id="324" r:id="rId158"/>
    <p:sldId id="325" r:id="rId1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1T15:51:27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hyperlink" Target="https://www.altium.com/documentation/altium-designer/workspacemanager-dlg-variantmanagementformvariant-management-ad?version=18.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jpe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Ru02F6AOm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MICROELECTRÓNICA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r>
              <a:rPr lang="en-US" dirty="0"/>
              <a:t> son el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, </a:t>
            </a:r>
            <a:r>
              <a:rPr lang="en-US" dirty="0" err="1"/>
              <a:t>normas</a:t>
            </a:r>
            <a:r>
              <a:rPr lang="en-US" dirty="0"/>
              <a:t>, </a:t>
            </a:r>
            <a:r>
              <a:rPr lang="en-US" dirty="0" err="1"/>
              <a:t>requsitos</a:t>
            </a:r>
            <a:r>
              <a:rPr lang="en-US" dirty="0"/>
              <a:t>, </a:t>
            </a:r>
            <a:r>
              <a:rPr lang="en-US" dirty="0" err="1"/>
              <a:t>materiales</a:t>
            </a:r>
            <a:r>
              <a:rPr lang="en-US" dirty="0"/>
              <a:t> y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aplicados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constrir</a:t>
            </a:r>
            <a:r>
              <a:rPr lang="en-US" dirty="0"/>
              <a:t> un product final.</a:t>
            </a:r>
          </a:p>
          <a:p>
            <a:endParaRPr lang="en-US" dirty="0"/>
          </a:p>
          <a:p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diseñamos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tarjeta</a:t>
            </a:r>
            <a:r>
              <a:rPr lang="en-US" dirty="0"/>
              <a:t> electronica.</a:t>
            </a:r>
          </a:p>
        </p:txBody>
      </p:sp>
      <p:pic>
        <p:nvPicPr>
          <p:cNvPr id="1026" name="Picture 2" descr="Image result for microelectró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327802"/>
            <a:ext cx="2743710" cy="1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9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Dibuje los pines</a:t>
            </a:r>
          </a:p>
          <a:p>
            <a:r>
              <a:rPr lang="es-PA" dirty="0"/>
              <a:t>2 – Añada las </a:t>
            </a:r>
            <a:r>
              <a:rPr lang="es-PA" dirty="0" err="1"/>
              <a:t>terminacioens</a:t>
            </a:r>
            <a:r>
              <a:rPr lang="es-PA" dirty="0"/>
              <a:t> en propiedades</a:t>
            </a:r>
          </a:p>
          <a:p>
            <a:pPr lvl="1"/>
            <a:r>
              <a:rPr lang="es-PA" dirty="0" err="1"/>
              <a:t>Left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right</a:t>
            </a:r>
            <a:r>
              <a:rPr lang="es-PA" dirty="0"/>
              <a:t> para el saliente</a:t>
            </a:r>
          </a:p>
          <a:p>
            <a:pPr lvl="1"/>
            <a:r>
              <a:rPr lang="es-PA" dirty="0" err="1"/>
              <a:t>Right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left</a:t>
            </a:r>
            <a:r>
              <a:rPr lang="es-PA" dirty="0"/>
              <a:t> para los entrantes</a:t>
            </a:r>
          </a:p>
          <a:p>
            <a:r>
              <a:rPr lang="es-PA" dirty="0"/>
              <a:t>3 – Dibuje el contorno en azul</a:t>
            </a:r>
          </a:p>
          <a:p>
            <a:r>
              <a:rPr lang="es-PA" dirty="0"/>
              <a:t>4 – Complete un circulo completo</a:t>
            </a:r>
          </a:p>
          <a:p>
            <a:r>
              <a:rPr lang="es-PA" dirty="0"/>
              <a:t>5 – Cambie las propiedades para 90° y 270°</a:t>
            </a:r>
          </a:p>
          <a:p>
            <a:pPr lvl="1"/>
            <a:r>
              <a:rPr lang="es-PA" dirty="0"/>
              <a:t>Si gusta añada un texto ‘AND’ a la compuerta</a:t>
            </a:r>
          </a:p>
          <a:p>
            <a:r>
              <a:rPr lang="es-PA" dirty="0"/>
              <a:t>6 – No olvide el designador por U?</a:t>
            </a:r>
          </a:p>
          <a:p>
            <a:pPr lvl="1"/>
            <a:r>
              <a:rPr lang="es-PA" dirty="0" err="1"/>
              <a:t>Comment</a:t>
            </a:r>
            <a:r>
              <a:rPr lang="es-PA" dirty="0"/>
              <a:t> = </a:t>
            </a:r>
            <a:r>
              <a:rPr lang="es-PA" dirty="0" err="1"/>
              <a:t>Manufaturer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  <a:p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D8720-1DA4-46FB-92F3-B08C4806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16" y="1143243"/>
            <a:ext cx="1205435" cy="769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0CBC5-CAF4-4894-AF09-8993EF51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38" y="1240610"/>
            <a:ext cx="2333625" cy="15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A56F7-E5AB-4B39-8662-AC19960D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38" y="2971117"/>
            <a:ext cx="2033367" cy="1549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87AF25-1EEB-4B68-BD59-DD030EDBA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038" y="4653676"/>
            <a:ext cx="1633056" cy="1927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77D413-1184-4EA2-B57A-5F1D99397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722" y="1265305"/>
            <a:ext cx="1745958" cy="12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5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Cree un nuevo PCB </a:t>
            </a:r>
            <a:r>
              <a:rPr lang="es-PA" dirty="0" err="1"/>
              <a:t>Wizard</a:t>
            </a:r>
            <a:r>
              <a:rPr lang="es-PA" dirty="0"/>
              <a:t> de SOP en mm</a:t>
            </a:r>
          </a:p>
          <a:p>
            <a:r>
              <a:rPr lang="es-PA" dirty="0"/>
              <a:t>2 – Utilice las medidas del DBV (si es su encapsulado)</a:t>
            </a:r>
          </a:p>
          <a:p>
            <a:r>
              <a:rPr lang="es-PA" dirty="0"/>
              <a:t>3 – Borre el lead 5 y renombre el lead 6 al número 5</a:t>
            </a:r>
          </a:p>
          <a:p>
            <a:r>
              <a:rPr lang="es-PA" dirty="0"/>
              <a:t>4 – Cambie los </a:t>
            </a:r>
            <a:r>
              <a:rPr lang="es-PA" dirty="0" err="1"/>
              <a:t>pads</a:t>
            </a:r>
            <a:r>
              <a:rPr lang="es-PA" dirty="0"/>
              <a:t> a cuadrados</a:t>
            </a:r>
          </a:p>
          <a:p>
            <a:r>
              <a:rPr lang="es-PA" dirty="0"/>
              <a:t>5 – Ajuste el </a:t>
            </a:r>
            <a:r>
              <a:rPr lang="es-PA" dirty="0" err="1"/>
              <a:t>outline</a:t>
            </a:r>
            <a:r>
              <a:rPr lang="es-PA" dirty="0"/>
              <a:t> al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6 – Ir a 3DContentCentral y bajar el componente</a:t>
            </a:r>
          </a:p>
          <a:p>
            <a:r>
              <a:rPr lang="es-PA" dirty="0"/>
              <a:t>7 – Recuerde dibujar las otras capas y el punto 1</a:t>
            </a:r>
          </a:p>
          <a:p>
            <a:pPr lvl="1"/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72904-7B18-44AA-9311-4919C69D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128" y="162768"/>
            <a:ext cx="2328640" cy="1538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3EF88-D452-468D-852F-D4B2B0C4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021" y="5115336"/>
            <a:ext cx="2090957" cy="1634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CF0C9-5646-4F22-B42C-F7B3D42F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50629"/>
            <a:ext cx="1990808" cy="15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04888-F0F2-4D89-83FC-2E50D5F15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979" y="5175979"/>
            <a:ext cx="2123111" cy="1539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F3866-5211-47D3-804B-1C087128C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436" y="2422342"/>
            <a:ext cx="2352889" cy="17996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552FE7-2E33-4EB5-9EAA-209D3778E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239" y="2464997"/>
            <a:ext cx="1941702" cy="15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60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este caso nuestro inductor son dos pines</a:t>
            </a:r>
          </a:p>
          <a:p>
            <a:r>
              <a:rPr lang="es-PA" dirty="0"/>
              <a:t>Ya no tenemos que calcular los componentes por corriente debido a que el </a:t>
            </a:r>
            <a:r>
              <a:rPr lang="es-PA" dirty="0" err="1"/>
              <a:t>esquematico</a:t>
            </a:r>
            <a:r>
              <a:rPr lang="es-PA" dirty="0"/>
              <a:t> de evaluación tiene los componentes que soportan o mantienen el circuito a nivel aceptable de diseño</a:t>
            </a:r>
          </a:p>
          <a:p>
            <a:r>
              <a:rPr lang="es-PA" dirty="0"/>
              <a:t>En este caso se enseñará como diseñar para el inductor fijo</a:t>
            </a:r>
          </a:p>
          <a:p>
            <a:r>
              <a:rPr lang="es-PA" dirty="0"/>
              <a:t>Supongamos que queremos crear un inductor del ISL6263A</a:t>
            </a:r>
          </a:p>
          <a:p>
            <a:r>
              <a:rPr lang="es-PA" dirty="0"/>
              <a:t>1 – Creamos el componente por medio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Buscamos en </a:t>
            </a:r>
            <a:r>
              <a:rPr lang="es-PA" dirty="0" err="1"/>
              <a:t>digikey</a:t>
            </a:r>
            <a:r>
              <a:rPr lang="es-PA" dirty="0"/>
              <a:t> un inductor fijo de 3.3uH, que pueda suplir sobre 5ª</a:t>
            </a:r>
          </a:p>
          <a:p>
            <a:pPr lvl="1"/>
            <a:r>
              <a:rPr lang="es-PA" dirty="0"/>
              <a:t>Mi regla personal de diseño es elegir uno al 180%</a:t>
            </a:r>
          </a:p>
          <a:p>
            <a:pPr lvl="1"/>
            <a:r>
              <a:rPr lang="es-PA" dirty="0"/>
              <a:t>Corriente de saturación del 125% del valor anterior (180%*125%*5)</a:t>
            </a:r>
          </a:p>
          <a:p>
            <a:pPr lvl="1"/>
            <a:r>
              <a:rPr lang="es-PA" dirty="0"/>
              <a:t>Tomar el de menor resistencia (</a:t>
            </a:r>
            <a:r>
              <a:rPr lang="es-PA" dirty="0" err="1"/>
              <a:t>mOhms</a:t>
            </a:r>
            <a:r>
              <a:rPr lang="es-PA" dirty="0"/>
              <a:t>)</a:t>
            </a:r>
          </a:p>
          <a:p>
            <a:r>
              <a:rPr lang="es-PA" dirty="0"/>
              <a:t>2 – </a:t>
            </a:r>
            <a:r>
              <a:rPr lang="es-PA" dirty="0" err="1"/>
              <a:t>Agrege</a:t>
            </a:r>
            <a:r>
              <a:rPr lang="es-PA" dirty="0"/>
              <a:t> el componente por medio de </a:t>
            </a:r>
            <a:r>
              <a:rPr lang="es-PA" dirty="0" err="1"/>
              <a:t>supply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3A2FA-197F-48F4-BF4C-CB2E8FD8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929" y="4793759"/>
            <a:ext cx="1811124" cy="1782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AD9FE-672D-49E3-BB80-0D51D166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486" y="2897463"/>
            <a:ext cx="1284413" cy="1198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A23D9A-69FE-411D-B020-302D311B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311" y="2897463"/>
            <a:ext cx="2462360" cy="16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4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3 – Dibuje los pines, algo cortos (30 o 20 </a:t>
            </a:r>
            <a:r>
              <a:rPr lang="es-PA" dirty="0" err="1"/>
              <a:t>mils</a:t>
            </a:r>
            <a:r>
              <a:rPr lang="es-PA" dirty="0"/>
              <a:t>)</a:t>
            </a:r>
          </a:p>
          <a:p>
            <a:r>
              <a:rPr lang="es-PA" dirty="0"/>
              <a:t>4 – Quite el nombre y el designador</a:t>
            </a:r>
          </a:p>
          <a:p>
            <a:r>
              <a:rPr lang="es-PA" dirty="0"/>
              <a:t>5 – Cambie el </a:t>
            </a:r>
            <a:r>
              <a:rPr lang="es-PA" dirty="0" err="1"/>
              <a:t>grid</a:t>
            </a:r>
            <a:endParaRPr lang="es-PA" dirty="0"/>
          </a:p>
          <a:p>
            <a:r>
              <a:rPr lang="es-PA" dirty="0"/>
              <a:t>6 – Empiece a dibujar semicírculos (arcos) que ejemplifiquen el inductor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FCDAA-BD1E-41E1-8637-FF76DEE4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55" y="1381248"/>
            <a:ext cx="3272492" cy="78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A05AB-4097-42D6-86BC-BD4940A64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62" y="3720828"/>
            <a:ext cx="387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68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Buscar el </a:t>
            </a:r>
            <a:r>
              <a:rPr lang="es-PA" dirty="0" err="1"/>
              <a:t>datasheet</a:t>
            </a:r>
            <a:endParaRPr lang="es-PA" dirty="0"/>
          </a:p>
          <a:p>
            <a:pPr lvl="1"/>
            <a:r>
              <a:rPr lang="es-PA" dirty="0"/>
              <a:t>En mi caso realicé un </a:t>
            </a:r>
            <a:r>
              <a:rPr lang="en-US" dirty="0"/>
              <a:t>SRR1210-3R3Y</a:t>
            </a:r>
          </a:p>
          <a:p>
            <a:r>
              <a:rPr lang="es-PA" dirty="0"/>
              <a:t>2</a:t>
            </a:r>
            <a:r>
              <a:rPr lang="en-US" dirty="0"/>
              <a:t> – </a:t>
            </a:r>
            <a:r>
              <a:rPr lang="en-US" dirty="0" err="1"/>
              <a:t>Tomar</a:t>
            </a:r>
            <a:r>
              <a:rPr lang="en-US" dirty="0"/>
              <a:t> el layout </a:t>
            </a:r>
            <a:r>
              <a:rPr lang="en-US" dirty="0" err="1"/>
              <a:t>recomendado</a:t>
            </a:r>
            <a:r>
              <a:rPr lang="en-US" dirty="0"/>
              <a:t> de la </a:t>
            </a:r>
            <a:r>
              <a:rPr lang="en-US" dirty="0" err="1"/>
              <a:t>parte</a:t>
            </a:r>
            <a:r>
              <a:rPr lang="en-US" dirty="0"/>
              <a:t> y sus exteriors</a:t>
            </a:r>
          </a:p>
          <a:p>
            <a:r>
              <a:rPr lang="es-PA" dirty="0"/>
              <a:t>3</a:t>
            </a:r>
            <a:r>
              <a:rPr lang="en-US" dirty="0"/>
              <a:t> – </a:t>
            </a:r>
            <a:r>
              <a:rPr lang="en-US" dirty="0" err="1"/>
              <a:t>En</a:t>
            </a:r>
            <a:r>
              <a:rPr lang="en-US" dirty="0"/>
              <a:t> Altium </a:t>
            </a:r>
            <a:r>
              <a:rPr lang="en-US" dirty="0" err="1"/>
              <a:t>empezar</a:t>
            </a:r>
            <a:r>
              <a:rPr lang="en-US" dirty="0"/>
              <a:t> a </a:t>
            </a:r>
            <a:r>
              <a:rPr lang="en-US" dirty="0" err="1"/>
              <a:t>dibujar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endParaRPr lang="en-US" dirty="0"/>
          </a:p>
          <a:p>
            <a:r>
              <a:rPr lang="es-PA" dirty="0"/>
              <a:t>4</a:t>
            </a:r>
            <a:r>
              <a:rPr lang="en-US" dirty="0"/>
              <a:t> – </a:t>
            </a:r>
            <a:r>
              <a:rPr lang="en-US" dirty="0" err="1"/>
              <a:t>Recuerde</a:t>
            </a:r>
            <a:r>
              <a:rPr lang="en-US" dirty="0"/>
              <a:t> </a:t>
            </a:r>
            <a:r>
              <a:rPr lang="en-US" dirty="0" err="1"/>
              <a:t>añadir</a:t>
            </a:r>
            <a:r>
              <a:rPr lang="en-US" dirty="0"/>
              <a:t> las </a:t>
            </a:r>
            <a:r>
              <a:rPr lang="en-US" dirty="0" err="1"/>
              <a:t>capas</a:t>
            </a:r>
            <a:r>
              <a:rPr lang="en-US" dirty="0"/>
              <a:t> de assembly y el designator</a:t>
            </a:r>
          </a:p>
          <a:p>
            <a:r>
              <a:rPr lang="es-PA" dirty="0"/>
              <a:t>5</a:t>
            </a:r>
            <a:r>
              <a:rPr lang="en-US" dirty="0"/>
              <a:t> – </a:t>
            </a:r>
            <a:r>
              <a:rPr lang="en-US" dirty="0" err="1"/>
              <a:t>Vaya</a:t>
            </a:r>
            <a:r>
              <a:rPr lang="en-US" dirty="0"/>
              <a:t> a 3DContentCentral y </a:t>
            </a:r>
            <a:r>
              <a:rPr lang="en-US" dirty="0" err="1"/>
              <a:t>busque</a:t>
            </a:r>
            <a:r>
              <a:rPr lang="en-US" dirty="0"/>
              <a:t> un element </a:t>
            </a:r>
            <a:r>
              <a:rPr lang="en-US" dirty="0" err="1"/>
              <a:t>apropiado</a:t>
            </a:r>
            <a:endParaRPr lang="en-US" dirty="0"/>
          </a:p>
          <a:p>
            <a:r>
              <a:rPr lang="es-PA" dirty="0"/>
              <a:t>6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la </a:t>
            </a:r>
            <a:r>
              <a:rPr lang="en-US" dirty="0" err="1"/>
              <a:t>parte</a:t>
            </a:r>
            <a:r>
              <a:rPr lang="en-US" dirty="0"/>
              <a:t> 3D</a:t>
            </a:r>
          </a:p>
          <a:p>
            <a:r>
              <a:rPr lang="es-PA" dirty="0"/>
              <a:t>7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de footprint con el </a:t>
            </a:r>
            <a:r>
              <a:rPr lang="en-US" dirty="0" err="1"/>
              <a:t>esquemático</a:t>
            </a:r>
            <a:endParaRPr lang="en-US" dirty="0"/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6CC4E-441B-48C0-95E0-994FD307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302" y="1152983"/>
            <a:ext cx="2529487" cy="2455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68B10-AFA9-4C8F-9B9E-60881B4C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02" y="3886985"/>
            <a:ext cx="1875955" cy="236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7FBC4-0862-4E4F-86F0-2CC999BFA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95" y="5301141"/>
            <a:ext cx="1460164" cy="13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76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Creación de Varistores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varistores son elementos de protección en el circuito</a:t>
            </a:r>
          </a:p>
          <a:p>
            <a:r>
              <a:rPr lang="es-PA" dirty="0">
                <a:sym typeface="Wingdings" panose="05000000000000000000" pitchFamily="2" charset="2"/>
              </a:rPr>
              <a:t>Se ubican en la sección que queremos proteger (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una señal)</a:t>
            </a:r>
          </a:p>
          <a:p>
            <a:r>
              <a:rPr lang="es-PA" dirty="0">
                <a:sym typeface="Wingdings" panose="05000000000000000000" pitchFamily="2" charset="2"/>
              </a:rPr>
              <a:t>Se crean igual que una resistencia de chip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1 – Crear un varistor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Crear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926B7-6934-4A58-AF3E-80A42317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" r="33047"/>
          <a:stretch/>
        </p:blipFill>
        <p:spPr>
          <a:xfrm>
            <a:off x="9253494" y="1602297"/>
            <a:ext cx="905574" cy="46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2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Capacitores Electrolíticos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El procedimiento es similar al de creación del capacitor cerámico</a:t>
            </a:r>
          </a:p>
          <a:p>
            <a:r>
              <a:rPr lang="es-PA" dirty="0">
                <a:sym typeface="Wingdings" panose="05000000000000000000" pitchFamily="2" charset="2"/>
              </a:rPr>
              <a:t>Elija un capacitor electrolítico de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10uF/10V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Siga las </a:t>
            </a:r>
            <a:r>
              <a:rPr lang="es-PA" dirty="0" err="1">
                <a:sym typeface="Wingdings" panose="05000000000000000000" pitchFamily="2" charset="2"/>
              </a:rPr>
              <a:t>indiciaciones</a:t>
            </a:r>
            <a:r>
              <a:rPr lang="es-PA" dirty="0">
                <a:sym typeface="Wingdings" panose="05000000000000000000" pitchFamily="2" charset="2"/>
              </a:rPr>
              <a:t> del </a:t>
            </a:r>
            <a:r>
              <a:rPr lang="es-PA" dirty="0" err="1">
                <a:sym typeface="Wingdings" panose="05000000000000000000" pitchFamily="2" charset="2"/>
              </a:rPr>
              <a:t>datasheet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Recuerde la tolerancia de altura</a:t>
            </a:r>
          </a:p>
          <a:p>
            <a:r>
              <a:rPr lang="es-PA" dirty="0">
                <a:sym typeface="Wingdings" panose="05000000000000000000" pitchFamily="2" charset="2"/>
              </a:rPr>
              <a:t>Marque la terminal (+)</a:t>
            </a:r>
          </a:p>
          <a:p>
            <a:r>
              <a:rPr lang="es-PA" dirty="0">
                <a:sym typeface="Wingdings" panose="05000000000000000000" pitchFamily="2" charset="2"/>
              </a:rPr>
              <a:t>Marque la capa de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Punto</a:t>
            </a:r>
          </a:p>
          <a:p>
            <a:r>
              <a:rPr lang="es-PA" dirty="0">
                <a:sym typeface="Wingdings" panose="05000000000000000000" pitchFamily="2" charset="2"/>
              </a:rPr>
              <a:t>Asocie al esquemático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A85AC-20C7-4673-A230-72FE72D1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544" y="1302026"/>
            <a:ext cx="1677127" cy="18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74D54-00A6-4EBC-BCD7-649ED796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95" y="3239137"/>
            <a:ext cx="4591050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57E51-A77F-4B6A-8D77-D3D6683F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258" y="5270113"/>
            <a:ext cx="1492678" cy="1241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E7660-DDB0-4CF9-A3F7-BE7E1679B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971" y="5214274"/>
            <a:ext cx="1727228" cy="1369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86364-3190-4CFD-B150-485A5EB2C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345" y="5243285"/>
            <a:ext cx="1498374" cy="1365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29919-A463-451B-9AC6-05FBFA104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54" y="5214275"/>
            <a:ext cx="1762639" cy="1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484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Conexionar cables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Manera rápida de pasar a energizar algo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Posibilidades de equivocación si no se toman las protecciones apropiadas.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componente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Quitar designadores y nombre</a:t>
            </a:r>
          </a:p>
          <a:p>
            <a:r>
              <a:rPr lang="es-PA" dirty="0">
                <a:sym typeface="Wingdings" panose="05000000000000000000" pitchFamily="2" charset="2"/>
              </a:rPr>
              <a:t>4 – Asociar con J?</a:t>
            </a:r>
          </a:p>
          <a:p>
            <a:r>
              <a:rPr lang="es-PA" dirty="0">
                <a:sym typeface="Wingdings" panose="05000000000000000000" pitchFamily="2" charset="2"/>
              </a:rPr>
              <a:t>5 – Asociar el comentario con,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(Dia x Dia.int),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4mmx1.5mm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AD72F0-3DEF-4E7A-BA88-F5963DC8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77" y="3308794"/>
            <a:ext cx="2587884" cy="1481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CDAFEA-A2B7-4500-97EE-99148B48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239" y="4547907"/>
            <a:ext cx="2466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Crear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Cambiar al tamaño de agujero y cobre deseados</a:t>
            </a:r>
          </a:p>
          <a:p>
            <a:r>
              <a:rPr lang="es-PA" dirty="0">
                <a:sym typeface="Wingdings" panose="05000000000000000000" pitchFamily="2" charset="2"/>
              </a:rPr>
              <a:t>3 – Notar que en mi caso no tengo continuidad inferior (non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Pensando en evitar corto con la parte inferior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0E365-8207-4E73-963A-811F2286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53" y="1701655"/>
            <a:ext cx="2266770" cy="483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FF90-926A-4269-BEC4-8C12BB90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2" y="3429000"/>
            <a:ext cx="2797045" cy="28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8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 la máquina de PCB como referencias</a:t>
            </a:r>
          </a:p>
          <a:p>
            <a:r>
              <a:rPr lang="es-PA" dirty="0">
                <a:sym typeface="Wingdings" panose="05000000000000000000" pitchFamily="2" charset="2"/>
              </a:rPr>
              <a:t>Note algo, 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También observe que 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no se incluye en el BOM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marcarlo como FID?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Image result for fiducial pcb">
            <a:extLst>
              <a:ext uri="{FF2B5EF4-FFF2-40B4-BE49-F238E27FC236}">
                <a16:creationId xmlns:a16="http://schemas.microsoft.com/office/drawing/2014/main" id="{FC1666B5-222D-466A-BA5C-BB9931EB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054" y="1152983"/>
            <a:ext cx="2805686" cy="21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F2A96-03F0-427E-BC87-54976414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04" y="3798057"/>
            <a:ext cx="6079653" cy="2489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B8CC5-4FFF-4B87-BC40-94420524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797" y="3798057"/>
            <a:ext cx="2952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Fabricación</a:t>
            </a:r>
            <a:r>
              <a:rPr lang="en-US" dirty="0"/>
              <a:t> o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electrónicos</a:t>
            </a:r>
            <a:endParaRPr lang="en-US" dirty="0"/>
          </a:p>
          <a:p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fotolitografía</a:t>
            </a:r>
            <a:r>
              <a:rPr lang="en-US" dirty="0"/>
              <a:t> y 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químico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final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oblea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materiales</a:t>
            </a:r>
            <a:r>
              <a:rPr lang="en-US" dirty="0"/>
              <a:t> </a:t>
            </a:r>
            <a:r>
              <a:rPr lang="en-US" dirty="0" err="1"/>
              <a:t>semiconductores</a:t>
            </a:r>
            <a:r>
              <a:rPr lang="en-US" dirty="0"/>
              <a:t> (Si, GaAs)</a:t>
            </a:r>
          </a:p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para </a:t>
            </a:r>
            <a:r>
              <a:rPr lang="en-US" dirty="0" err="1"/>
              <a:t>fabricacion</a:t>
            </a:r>
            <a:r>
              <a:rPr lang="en-US" dirty="0"/>
              <a:t> de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endParaRPr lang="en-US" dirty="0"/>
          </a:p>
        </p:txBody>
      </p:sp>
      <p:pic>
        <p:nvPicPr>
          <p:cNvPr id="2050" name="Picture 2" descr="Image result for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2981195"/>
            <a:ext cx="2303573" cy="18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1224622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38664" y="4233796"/>
            <a:ext cx="5224975" cy="262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  <a:p>
            <a:pPr lvl="1"/>
            <a:r>
              <a:rPr lang="en-US" dirty="0" err="1"/>
              <a:t>Oxidación</a:t>
            </a:r>
            <a:endParaRPr lang="en-US" dirty="0"/>
          </a:p>
          <a:p>
            <a:pPr lvl="1"/>
            <a:r>
              <a:rPr lang="en-US" dirty="0" err="1"/>
              <a:t>Difusión</a:t>
            </a:r>
            <a:endParaRPr lang="en-US" dirty="0"/>
          </a:p>
          <a:p>
            <a:pPr lvl="1"/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  <a:p>
            <a:pPr lvl="1"/>
            <a:r>
              <a:rPr lang="en-US" dirty="0" err="1"/>
              <a:t>Deposición</a:t>
            </a:r>
            <a:r>
              <a:rPr lang="en-US" dirty="0"/>
              <a:t> de vapor </a:t>
            </a:r>
            <a:r>
              <a:rPr lang="en-US" dirty="0" err="1"/>
              <a:t>químico</a:t>
            </a:r>
            <a:endParaRPr lang="en-US" dirty="0"/>
          </a:p>
          <a:p>
            <a:pPr lvl="1"/>
            <a:r>
              <a:rPr lang="en-US" dirty="0" err="1"/>
              <a:t>Metalización</a:t>
            </a:r>
            <a:endParaRPr lang="en-US" dirty="0"/>
          </a:p>
          <a:p>
            <a:pPr lvl="1"/>
            <a:r>
              <a:rPr lang="en-US" dirty="0" err="1"/>
              <a:t>Fotolitografía</a:t>
            </a:r>
            <a:endParaRPr lang="en-US" dirty="0"/>
          </a:p>
          <a:p>
            <a:pPr lvl="1"/>
            <a:r>
              <a:rPr lang="en-US" dirty="0" err="1"/>
              <a:t>Empacado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86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como comentamos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Realizarlos como un componente (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Recordar asociar componente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Note que para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el tamaño de forma</a:t>
            </a:r>
          </a:p>
          <a:p>
            <a:r>
              <a:rPr lang="es-PA" dirty="0">
                <a:sym typeface="Wingdings" panose="05000000000000000000" pitchFamily="2" charset="2"/>
              </a:rPr>
              <a:t>Es igual a – tamaño de máscara de expansión</a:t>
            </a:r>
          </a:p>
          <a:p>
            <a:r>
              <a:rPr lang="es-PA" dirty="0" err="1">
                <a:sym typeface="Wingdings" panose="05000000000000000000" pitchFamily="2" charset="2"/>
              </a:rPr>
              <a:t>Shape</a:t>
            </a:r>
            <a:r>
              <a:rPr lang="es-PA" dirty="0">
                <a:sym typeface="Wingdings" panose="05000000000000000000" pitchFamily="2" charset="2"/>
              </a:rPr>
              <a:t> = 40mmx40mm</a:t>
            </a:r>
          </a:p>
          <a:p>
            <a:r>
              <a:rPr lang="es-PA" dirty="0">
                <a:sym typeface="Wingdings" panose="05000000000000000000" pitchFamily="2" charset="2"/>
              </a:rPr>
              <a:t>Paste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-40mm</a:t>
            </a:r>
          </a:p>
          <a:p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40mm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AE8F1-9007-4373-8A1A-94617565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79" y="1152982"/>
            <a:ext cx="3925919" cy="55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200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posicionar la tarjeta 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pasadores, tornillos, en fin, montaje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En ocasiones se anclan a GND (si tienen cobre alrededor)</a:t>
            </a:r>
          </a:p>
          <a:p>
            <a:r>
              <a:rPr lang="es-PA" dirty="0">
                <a:sym typeface="Wingdings" panose="05000000000000000000" pitchFamily="2" charset="2"/>
              </a:rPr>
              <a:t>No hay que buscar nada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r>
              <a:rPr lang="es-PA" dirty="0">
                <a:sym typeface="Wingdings" panose="05000000000000000000" pitchFamily="2" charset="2"/>
              </a:rPr>
              <a:t>, se busca en el case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un pin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un círculo con borde grueso (no </a:t>
            </a:r>
            <a:r>
              <a:rPr lang="es-PA" dirty="0" err="1">
                <a:sym typeface="Wingdings" panose="05000000000000000000" pitchFamily="2" charset="2"/>
              </a:rPr>
              <a:t>fill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3 – Importante, ubicar como tipo  “No BOM”</a:t>
            </a:r>
          </a:p>
          <a:p>
            <a:r>
              <a:rPr lang="es-PA" dirty="0">
                <a:sym typeface="Wingdings" panose="05000000000000000000" pitchFamily="2" charset="2"/>
              </a:rPr>
              <a:t>4 – Utilizar J? como designador</a:t>
            </a:r>
          </a:p>
          <a:p>
            <a:r>
              <a:rPr lang="es-PA" dirty="0">
                <a:sym typeface="Wingdings" panose="05000000000000000000" pitchFamily="2" charset="2"/>
              </a:rPr>
              <a:t>3 – Guardar y salvar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D64ED-6E6F-414D-9ED0-CC70ABF3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601" y="2098558"/>
            <a:ext cx="1862339" cy="2976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3949F-61E6-40EA-B3DC-E662DF82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171" y="5241119"/>
            <a:ext cx="2460769" cy="1367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FC0CD5-536F-4CEB-9C48-6C4CD32F1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160" y="4056147"/>
            <a:ext cx="2327982" cy="2552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D11FDB-F48F-4C88-A164-55924EAEF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294" y="1286904"/>
            <a:ext cx="2074840" cy="1075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9804D-FC9C-4199-B12B-B4BF7A352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00966" y="2763058"/>
            <a:ext cx="1274179" cy="80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66851-80F6-4101-8982-298E587E5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741" y="5004753"/>
            <a:ext cx="1986190" cy="16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28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1 - Simplemente ubicamos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Hacer dos componentes, uno “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 y otro “non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Fisicamente</a:t>
            </a:r>
            <a:r>
              <a:rPr lang="es-PA" dirty="0">
                <a:sym typeface="Wingdings" panose="05000000000000000000" pitchFamily="2" charset="2"/>
              </a:rPr>
              <a:t> son iguales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diferencia es que uno conecta la capa superior y las intermedias (hasta la inferior si es el caso)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Oberve</a:t>
            </a:r>
            <a:r>
              <a:rPr lang="es-PA" dirty="0">
                <a:sym typeface="Wingdings" panose="05000000000000000000" pitchFamily="2" charset="2"/>
              </a:rPr>
              <a:t> que también especifiqué con capa de cobre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Igualmente que el agujero tiene el mismo tamaño del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Guardar cada caso</a:t>
            </a:r>
          </a:p>
          <a:p>
            <a:r>
              <a:rPr lang="es-PA" dirty="0">
                <a:sym typeface="Wingdings" panose="05000000000000000000" pitchFamily="2" charset="2"/>
              </a:rPr>
              <a:t>4 – No necesita capas intermedia ni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7648A-6F98-4951-BE0B-F440BDE8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75" y="1368094"/>
            <a:ext cx="1291146" cy="1235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74A9D-0C20-4137-84ED-D5E1154A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64" y="1134796"/>
            <a:ext cx="2061694" cy="55911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6DAFBD-C9C6-4BD5-8E66-780E99C71540}"/>
              </a:ext>
            </a:extLst>
          </p:cNvPr>
          <p:cNvSpPr/>
          <p:nvPr/>
        </p:nvSpPr>
        <p:spPr>
          <a:xfrm>
            <a:off x="10620462" y="5377774"/>
            <a:ext cx="713065" cy="16734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8CB3EA-95AD-48BB-B4E3-76D6CC35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82" y="4143369"/>
            <a:ext cx="554775" cy="584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13886-28AB-4791-99D4-03E21EF1F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555" y="3419780"/>
            <a:ext cx="554775" cy="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80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44710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dibuje líneas y texto</a:t>
            </a:r>
          </a:p>
          <a:p>
            <a:r>
              <a:rPr lang="es-PA" dirty="0">
                <a:sym typeface="Wingdings" panose="05000000000000000000" pitchFamily="2" charset="2"/>
              </a:rPr>
              <a:t>2 – Esto no lleva </a:t>
            </a:r>
            <a:r>
              <a:rPr lang="es-PA" dirty="0" err="1">
                <a:sym typeface="Wingdings" panose="05000000000000000000" pitchFamily="2" charset="2"/>
              </a:rPr>
              <a:t>label</a:t>
            </a:r>
            <a:r>
              <a:rPr lang="es-PA" dirty="0">
                <a:sym typeface="Wingdings" panose="05000000000000000000" pitchFamily="2" charset="2"/>
              </a:rPr>
              <a:t>, no lleva comentario</a:t>
            </a:r>
          </a:p>
          <a:p>
            <a:r>
              <a:rPr lang="es-PA" dirty="0">
                <a:sym typeface="Wingdings" panose="05000000000000000000" pitchFamily="2" charset="2"/>
              </a:rPr>
              <a:t>3 – Se incluye en el BOM por defecto (SI/NO)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60148-5B16-4D0D-8ECD-81675642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55" y="1330535"/>
            <a:ext cx="223837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73E12-E6F7-4464-8CAD-B3B8878A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29" y="3525604"/>
            <a:ext cx="5190347" cy="2679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813E53-2B42-496A-B2DE-D6635780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83" y="3525604"/>
            <a:ext cx="26955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397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buscar la parte e incluirla</a:t>
            </a:r>
          </a:p>
          <a:p>
            <a:r>
              <a:rPr lang="es-PA" dirty="0">
                <a:sym typeface="Wingdings" panose="05000000000000000000" pitchFamily="2" charset="2"/>
              </a:rPr>
              <a:t>2 – Asociar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r>
              <a:rPr lang="es-PA" dirty="0">
                <a:sym typeface="Wingdings" panose="05000000000000000000" pitchFamily="2" charset="2"/>
              </a:rPr>
              <a:t> y parte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E8185-27DB-4B3C-AEDC-F09C5E08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41" y="2540744"/>
            <a:ext cx="1238250" cy="3209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D0AA0-EE3B-498F-9956-71A552F4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96" y="2618110"/>
            <a:ext cx="2775362" cy="30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05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Jumpers – Solo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11561826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la parte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Incluirla como comúnmente se realiza</a:t>
            </a:r>
          </a:p>
          <a:p>
            <a:r>
              <a:rPr lang="es-PA" dirty="0">
                <a:sym typeface="Wingdings" panose="05000000000000000000" pitchFamily="2" charset="2"/>
              </a:rPr>
              <a:t>3 – Para que no incurra en errores con el momento de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r>
              <a:rPr lang="es-PA" dirty="0">
                <a:sym typeface="Wingdings" panose="05000000000000000000" pitchFamily="2" charset="2"/>
              </a:rPr>
              <a:t> realizar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debe incluir como pieza mecánica y no eléctrica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7B280-F924-40F1-8E6D-A373EFB6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791" y="4239979"/>
            <a:ext cx="76200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A7F5F-B74B-45B2-AC2F-3BBC2E15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18" y="4239979"/>
            <a:ext cx="3176586" cy="149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B716-9E41-4948-B68D-1904F03F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86" y="3985185"/>
            <a:ext cx="2857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6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373567" y="180877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5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y seleccionar un </a:t>
            </a:r>
            <a:r>
              <a:rPr lang="es-PA" dirty="0" err="1"/>
              <a:t>package</a:t>
            </a:r>
            <a:r>
              <a:rPr lang="es-PA" dirty="0"/>
              <a:t> cualquiera (DIP)</a:t>
            </a:r>
          </a:p>
          <a:p>
            <a:r>
              <a:rPr lang="es-PA" dirty="0">
                <a:sym typeface="Wingdings" panose="05000000000000000000" pitchFamily="2" charset="2"/>
              </a:rPr>
              <a:t>2 – Para su ayuda el pitch es de 0.65 (puede calcularlo)</a:t>
            </a:r>
          </a:p>
          <a:p>
            <a:r>
              <a:rPr lang="es-PA" dirty="0">
                <a:sym typeface="Wingdings" panose="05000000000000000000" pitchFamily="2" charset="2"/>
              </a:rPr>
              <a:t>3 – </a:t>
            </a:r>
            <a:r>
              <a:rPr lang="es-PA" dirty="0" err="1">
                <a:sym typeface="Wingdings" panose="05000000000000000000" pitchFamily="2" charset="2"/>
              </a:rPr>
              <a:t>Situe</a:t>
            </a:r>
            <a:r>
              <a:rPr lang="es-PA" dirty="0">
                <a:sym typeface="Wingdings" panose="05000000000000000000" pitchFamily="2" charset="2"/>
              </a:rPr>
              <a:t> los pines lo más atinado posible al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4 – Cambie el </a:t>
            </a:r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exp</a:t>
            </a:r>
            <a:r>
              <a:rPr lang="es-PA" dirty="0">
                <a:sym typeface="Wingdings" panose="05000000000000000000" pitchFamily="2" charset="2"/>
              </a:rPr>
              <a:t>. a 0.05mm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las reglas de diseño como expansión</a:t>
            </a:r>
          </a:p>
          <a:p>
            <a:r>
              <a:rPr lang="es-PA" dirty="0">
                <a:sym typeface="Wingdings" panose="05000000000000000000" pitchFamily="2" charset="2"/>
              </a:rPr>
              <a:t>5 – Aproxime los </a:t>
            </a:r>
            <a:r>
              <a:rPr lang="es-PA" dirty="0" err="1">
                <a:sym typeface="Wingdings" panose="05000000000000000000" pitchFamily="2" charset="2"/>
              </a:rPr>
              <a:t>pads</a:t>
            </a:r>
            <a:r>
              <a:rPr lang="es-PA" dirty="0">
                <a:sym typeface="Wingdings" panose="05000000000000000000" pitchFamily="2" charset="2"/>
              </a:rPr>
              <a:t> a como se ve en la figura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25479-085E-47A5-935D-BF2C0BB0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572" y="1283967"/>
            <a:ext cx="1893609" cy="151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67B32-8D84-41E3-94F8-CAD05EE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411" y="1106513"/>
            <a:ext cx="1160743" cy="1691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5FA7E-5A9D-41FA-B5D0-ACF91CD9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665" y="2995848"/>
            <a:ext cx="2399383" cy="1319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BF9DE7-B14F-48DE-B818-4C4BADC07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664" y="4431425"/>
            <a:ext cx="2399383" cy="1449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6E5C10-C7BE-4D3C-86E9-900DF9D2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664" y="5996914"/>
            <a:ext cx="1927356" cy="672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DC7436-0D3A-4E4E-84D4-9E408412E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106" y="2995848"/>
            <a:ext cx="1630915" cy="28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192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6 – Con las posiciones finales utilice el </a:t>
            </a:r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7 – </a:t>
            </a:r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recuerde el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layer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8 – Buscar en FCI la pieza y ubicarle en el PCB</a:t>
            </a:r>
          </a:p>
          <a:p>
            <a:r>
              <a:rPr lang="es-PA" dirty="0">
                <a:sym typeface="Wingdings" panose="05000000000000000000" pitchFamily="2" charset="2"/>
              </a:rPr>
              <a:t>9 – Note que el dibujo tiene una </a:t>
            </a:r>
            <a:r>
              <a:rPr lang="es-PA" dirty="0" err="1">
                <a:sym typeface="Wingdings" panose="05000000000000000000" pitchFamily="2" charset="2"/>
              </a:rPr>
              <a:t>overlay</a:t>
            </a:r>
            <a:r>
              <a:rPr lang="es-PA" dirty="0">
                <a:sym typeface="Wingdings" panose="05000000000000000000" pitchFamily="2" charset="2"/>
              </a:rPr>
              <a:t> fuera del conector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USB tiene una muesca, puede molestar al instalar,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en consideración que esta entrada está a altura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Debe estar un poco más afuera del PCB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0021EA-E6EC-4AFE-89B4-30E5AECE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83" y="4442167"/>
            <a:ext cx="5793730" cy="18263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210434-D513-4632-A11C-D0361B78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77" y="1233803"/>
            <a:ext cx="3226451" cy="28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61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866467" y="-53073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4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silicio de muy alta pureza</a:t>
            </a:r>
          </a:p>
          <a:p>
            <a:r>
              <a:rPr lang="es-ES" dirty="0"/>
              <a:t>Cilindro sólido de color gris acero </a:t>
            </a:r>
          </a:p>
          <a:p>
            <a:r>
              <a:rPr lang="es-ES" dirty="0"/>
              <a:t>10 a 30 cm de diámetro </a:t>
            </a:r>
          </a:p>
          <a:p>
            <a:r>
              <a:rPr lang="es-ES" dirty="0"/>
              <a:t>1 m a 2 m de longitud </a:t>
            </a:r>
          </a:p>
          <a:p>
            <a:r>
              <a:rPr lang="es-ES" dirty="0"/>
              <a:t>400 </a:t>
            </a:r>
            <a:r>
              <a:rPr lang="es-ES" dirty="0" err="1"/>
              <a:t>μm</a:t>
            </a:r>
            <a:r>
              <a:rPr lang="es-ES" dirty="0"/>
              <a:t> a 600 </a:t>
            </a:r>
            <a:r>
              <a:rPr lang="es-ES" dirty="0" err="1"/>
              <a:t>μm</a:t>
            </a:r>
            <a:r>
              <a:rPr lang="es-ES" dirty="0"/>
              <a:t> de espesor, (1 </a:t>
            </a:r>
            <a:r>
              <a:rPr lang="es-ES" dirty="0" err="1"/>
              <a:t>μm</a:t>
            </a:r>
            <a:r>
              <a:rPr lang="es-ES" dirty="0"/>
              <a:t> es igual a 1×10</a:t>
            </a:r>
            <a:r>
              <a:rPr lang="es-ES" baseline="30000" dirty="0"/>
              <a:t>-6</a:t>
            </a:r>
            <a:r>
              <a:rPr lang="es-ES" dirty="0"/>
              <a:t> metros). </a:t>
            </a:r>
          </a:p>
          <a:p>
            <a:r>
              <a:rPr lang="es-ES" dirty="0"/>
              <a:t>Se insertan impurezas cambiando las propiedades eléctricas </a:t>
            </a:r>
            <a:r>
              <a:rPr lang="en-US" dirty="0"/>
              <a:t>(</a:t>
            </a:r>
            <a:r>
              <a:rPr lang="en-US" dirty="0" err="1"/>
              <a:t>dopaje</a:t>
            </a:r>
            <a:r>
              <a:rPr lang="en-US" dirty="0"/>
              <a:t>)</a:t>
            </a:r>
          </a:p>
          <a:p>
            <a:r>
              <a:rPr lang="es-ES" dirty="0"/>
              <a:t>Tipo n+ o n- dependiendo de su nivel de impurificación</a:t>
            </a:r>
            <a:endParaRPr lang="en-US" dirty="0"/>
          </a:p>
        </p:txBody>
      </p:sp>
      <p:pic>
        <p:nvPicPr>
          <p:cNvPr id="3074" name="Picture 2" descr="Image result for preparacion de la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4" y="1218202"/>
            <a:ext cx="3069965" cy="2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lic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39" y="3807228"/>
            <a:ext cx="2251264" cy="1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098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los esquemáticos a veces se estila a ubicar componentes que en el PCB final no estarán </a:t>
            </a:r>
            <a:r>
              <a:rPr lang="es-PA" dirty="0" err="1"/>
              <a:t>motandos</a:t>
            </a:r>
            <a:endParaRPr lang="es-PA" dirty="0"/>
          </a:p>
          <a:p>
            <a:r>
              <a:rPr lang="es-PA" dirty="0"/>
              <a:t>Pueden ser para conectar fuentes</a:t>
            </a:r>
          </a:p>
          <a:p>
            <a:r>
              <a:rPr lang="es-PA" dirty="0"/>
              <a:t>Pueden ser para habilitar una parte del circuito en algún modo específico</a:t>
            </a:r>
          </a:p>
          <a:p>
            <a:r>
              <a:rPr lang="es-PA" dirty="0"/>
              <a:t>Algún tipo de configuración especial y/o adicional</a:t>
            </a:r>
          </a:p>
          <a:p>
            <a:r>
              <a:rPr lang="es-PA" dirty="0"/>
              <a:t>1 – Si no ha realizado una resistencia de 0 </a:t>
            </a:r>
            <a:r>
              <a:rPr lang="es-PA" dirty="0" err="1"/>
              <a:t>Ohms</a:t>
            </a:r>
            <a:r>
              <a:rPr lang="es-PA" dirty="0"/>
              <a:t> </a:t>
            </a:r>
            <a:r>
              <a:rPr lang="es-PA" dirty="0" err="1"/>
              <a:t>realicela</a:t>
            </a:r>
            <a:r>
              <a:rPr lang="es-PA" dirty="0"/>
              <a:t> ahora con el procedimiento normal de PCB y Esquemático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07" y="4316861"/>
            <a:ext cx="3114151" cy="23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259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Para crear estos elementos opcionales:</a:t>
            </a:r>
          </a:p>
          <a:p>
            <a:pPr lvl="1"/>
            <a:r>
              <a:rPr lang="es-PA" dirty="0"/>
              <a:t>1 – </a:t>
            </a:r>
            <a:r>
              <a:rPr lang="es-PA" dirty="0" err="1"/>
              <a:t>Boton</a:t>
            </a:r>
            <a:r>
              <a:rPr lang="es-PA" dirty="0"/>
              <a:t> derecho sobre la hoja de esquemático</a:t>
            </a:r>
          </a:p>
          <a:p>
            <a:pPr lvl="1"/>
            <a:r>
              <a:rPr lang="es-PA" dirty="0"/>
              <a:t>2 – 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/>
              <a:t>3 – En la ventana de parámetros crear</a:t>
            </a:r>
          </a:p>
          <a:p>
            <a:pPr lvl="2"/>
            <a:r>
              <a:rPr lang="es-PA" dirty="0" err="1"/>
              <a:t>Name</a:t>
            </a:r>
            <a:r>
              <a:rPr lang="es-PA" dirty="0"/>
              <a:t> = </a:t>
            </a:r>
            <a:r>
              <a:rPr lang="es-PA" dirty="0" err="1"/>
              <a:t>NotFit</a:t>
            </a:r>
            <a:endParaRPr lang="es-PA" dirty="0"/>
          </a:p>
          <a:p>
            <a:pPr lvl="2"/>
            <a:r>
              <a:rPr lang="es-PA" dirty="0" err="1"/>
              <a:t>Value</a:t>
            </a:r>
            <a:r>
              <a:rPr lang="es-PA" dirty="0"/>
              <a:t> = NF</a:t>
            </a:r>
          </a:p>
          <a:p>
            <a:pPr lvl="1"/>
            <a:r>
              <a:rPr lang="es-PA" dirty="0"/>
              <a:t>4 – Crear una cadena de texto</a:t>
            </a:r>
          </a:p>
          <a:p>
            <a:pPr lvl="1"/>
            <a:r>
              <a:rPr lang="es-PA" dirty="0"/>
              <a:t>5 – En propiedades crear un texto con el valor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6 – Existen mejores maneras, esta es la más rápida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marL="57150" indent="0">
              <a:buNone/>
            </a:pPr>
            <a:r>
              <a:rPr lang="es-PA" dirty="0"/>
              <a:t>Nota:  </a:t>
            </a:r>
            <a:r>
              <a:rPr lang="es-PA" dirty="0" err="1"/>
              <a:t>Exite</a:t>
            </a:r>
            <a:r>
              <a:rPr lang="es-PA" dirty="0"/>
              <a:t> una variante más completa, </a:t>
            </a:r>
            <a:r>
              <a:rPr lang="es-PA" dirty="0" err="1"/>
              <a:t>p.e</a:t>
            </a:r>
            <a:r>
              <a:rPr lang="es-PA" dirty="0"/>
              <a:t>. </a:t>
            </a:r>
            <a:r>
              <a:rPr lang="es-PA" dirty="0" err="1"/>
              <a:t>imaginese</a:t>
            </a:r>
            <a:r>
              <a:rPr lang="es-PA" dirty="0"/>
              <a:t> que diseña un iPhone con memorias de 8GB, 16GB, 32GB, el diseño es el mismo, solo cambia esta parte.  Se puede lograr este diseño en </a:t>
            </a:r>
            <a:r>
              <a:rPr lang="es-PA" dirty="0" err="1"/>
              <a:t>altium</a:t>
            </a:r>
            <a:r>
              <a:rPr lang="es-PA" dirty="0"/>
              <a:t> con “</a:t>
            </a:r>
            <a:r>
              <a:rPr lang="es-PA" dirty="0" err="1">
                <a:hlinkClick r:id="rId2"/>
              </a:rPr>
              <a:t>Variant</a:t>
            </a:r>
            <a:r>
              <a:rPr lang="es-PA" dirty="0">
                <a:hlinkClick r:id="rId2"/>
              </a:rPr>
              <a:t> Management</a:t>
            </a:r>
            <a:r>
              <a:rPr lang="es-PA" dirty="0"/>
              <a:t>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895" y="1240450"/>
            <a:ext cx="3114151" cy="2365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DE849-85D6-4F7F-86B8-4EF094FCF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63" t="86728" r="59954" b="10948"/>
          <a:stretch/>
        </p:blipFill>
        <p:spPr>
          <a:xfrm>
            <a:off x="5326539" y="1725520"/>
            <a:ext cx="2081089" cy="299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63077-0717-419A-A2EE-298E7A42F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702" y="2496445"/>
            <a:ext cx="2719617" cy="161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5295A-BACF-40D4-BD1A-863093DE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759" y="4889856"/>
            <a:ext cx="2914650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303F1-507C-46ED-866A-0A35482C9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895" y="3743264"/>
            <a:ext cx="2350177" cy="17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28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Conectando Componentes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1 - Empiece a clonar el </a:t>
            </a:r>
            <a:r>
              <a:rPr lang="es-PA" dirty="0" err="1"/>
              <a:t>esquematico</a:t>
            </a:r>
            <a:r>
              <a:rPr lang="es-PA" dirty="0"/>
              <a:t> del cargador de </a:t>
            </a:r>
            <a:r>
              <a:rPr lang="es-PA" dirty="0" err="1"/>
              <a:t>Qi</a:t>
            </a:r>
            <a:endParaRPr lang="es-PA" dirty="0"/>
          </a:p>
          <a:p>
            <a:r>
              <a:rPr lang="es-PA" dirty="0"/>
              <a:t>2 – Place / </a:t>
            </a:r>
            <a:r>
              <a:rPr lang="es-PA" dirty="0" err="1"/>
              <a:t>Part</a:t>
            </a:r>
            <a:r>
              <a:rPr lang="es-PA" dirty="0"/>
              <a:t> y arroje las partes para el diseño</a:t>
            </a:r>
          </a:p>
          <a:p>
            <a:pPr lvl="1"/>
            <a:r>
              <a:rPr lang="es-PA" dirty="0"/>
              <a:t>Arroje los componentes de más pines primero (</a:t>
            </a:r>
            <a:r>
              <a:rPr lang="es-PA" dirty="0" err="1"/>
              <a:t>ICs</a:t>
            </a:r>
            <a:r>
              <a:rPr lang="es-PA" dirty="0"/>
              <a:t>, Puertos Físicos, </a:t>
            </a:r>
            <a:r>
              <a:rPr lang="es-PA" dirty="0" err="1"/>
              <a:t>Headers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Ubique los componentes más cercanos a los componentes anteriores (resistencias, botones, </a:t>
            </a:r>
            <a:r>
              <a:rPr lang="es-PA" dirty="0" err="1"/>
              <a:t>cap</a:t>
            </a:r>
            <a:r>
              <a:rPr lang="es-PA" dirty="0"/>
              <a:t>)</a:t>
            </a:r>
          </a:p>
          <a:p>
            <a:r>
              <a:rPr lang="es-PA" dirty="0"/>
              <a:t>3 – Utilice Place / Wire para conectar los componentes</a:t>
            </a:r>
          </a:p>
          <a:p>
            <a:r>
              <a:rPr lang="es-PA" dirty="0"/>
              <a:t>4 – Empiece con los componentes más cercanos a su integrado</a:t>
            </a:r>
          </a:p>
          <a:p>
            <a:r>
              <a:rPr lang="es-PA" dirty="0"/>
              <a:t>3 – Utilice Net </a:t>
            </a:r>
            <a:r>
              <a:rPr lang="es-PA" dirty="0" err="1"/>
              <a:t>Labels</a:t>
            </a:r>
            <a:r>
              <a:rPr lang="es-PA" dirty="0"/>
              <a:t> para empezar a conectar los componentes más lejanos</a:t>
            </a:r>
          </a:p>
          <a:p>
            <a:pPr lvl="1"/>
            <a:r>
              <a:rPr lang="es-PA" dirty="0"/>
              <a:t>Esto evita que se vuelva un “espagueti” de cables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3DF57-6149-4152-8808-603980A3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74" y="4901201"/>
            <a:ext cx="3141294" cy="1876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D80F0-5D27-4E7B-AD23-FFF31CA9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5593" y="4754699"/>
            <a:ext cx="1790447" cy="20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935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362325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Terminado el Esquemático ahora estamos en los procesos finales de realizar el pase a circuito impreso</a:t>
            </a:r>
          </a:p>
          <a:p>
            <a:r>
              <a:rPr lang="es-PA" dirty="0"/>
              <a:t>Primero cambiaremos todos los ‘?’ a números, esto es… si aparece C?, el software nombrará como C14, por ejemplo, y </a:t>
            </a:r>
            <a:r>
              <a:rPr lang="es-PA" dirty="0" err="1"/>
              <a:t>asi</a:t>
            </a:r>
            <a:r>
              <a:rPr lang="es-PA" dirty="0"/>
              <a:t> todos los componentes secuencialmente</a:t>
            </a:r>
          </a:p>
          <a:p>
            <a:r>
              <a:rPr lang="es-PA" dirty="0"/>
              <a:t>1 – Hacer </a:t>
            </a:r>
            <a:r>
              <a:rPr lang="es-PA" dirty="0" err="1"/>
              <a:t>click</a:t>
            </a:r>
            <a:r>
              <a:rPr lang="es-PA" dirty="0"/>
              <a:t> en Tools/</a:t>
            </a:r>
            <a:r>
              <a:rPr lang="es-PA" dirty="0" err="1"/>
              <a:t>Anotation</a:t>
            </a:r>
            <a:r>
              <a:rPr lang="es-PA" dirty="0"/>
              <a:t>/</a:t>
            </a:r>
            <a:r>
              <a:rPr lang="es-PA" dirty="0" err="1"/>
              <a:t>Anotate</a:t>
            </a:r>
            <a:r>
              <a:rPr lang="es-PA" dirty="0"/>
              <a:t>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2 – Seguido hacemos </a:t>
            </a:r>
            <a:r>
              <a:rPr lang="es-PA" dirty="0" err="1"/>
              <a:t>click</a:t>
            </a:r>
            <a:r>
              <a:rPr lang="es-PA" dirty="0"/>
              <a:t> en ‘</a:t>
            </a:r>
            <a:r>
              <a:rPr lang="es-PA" dirty="0" err="1"/>
              <a:t>Update</a:t>
            </a:r>
            <a:r>
              <a:rPr lang="es-PA" dirty="0"/>
              <a:t> Change </a:t>
            </a:r>
            <a:r>
              <a:rPr lang="es-PA" dirty="0" err="1"/>
              <a:t>List</a:t>
            </a:r>
            <a:r>
              <a:rPr lang="es-PA" dirty="0"/>
              <a:t>’</a:t>
            </a:r>
          </a:p>
          <a:p>
            <a:r>
              <a:rPr lang="es-PA" dirty="0"/>
              <a:t>3 – Luego ‘</a:t>
            </a:r>
            <a:r>
              <a:rPr lang="es-PA" dirty="0" err="1"/>
              <a:t>Accept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and </a:t>
            </a:r>
            <a:r>
              <a:rPr lang="es-PA" dirty="0" err="1"/>
              <a:t>Create</a:t>
            </a:r>
            <a:r>
              <a:rPr lang="es-PA" dirty="0"/>
              <a:t> ECO’</a:t>
            </a:r>
          </a:p>
          <a:p>
            <a:r>
              <a:rPr lang="es-PA" dirty="0"/>
              <a:t>4 – ‘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5 – Finalmente revisar que estén en verde en status</a:t>
            </a:r>
          </a:p>
          <a:p>
            <a:r>
              <a:rPr lang="es-PA" dirty="0"/>
              <a:t>6 - ‘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6 – </a:t>
            </a:r>
            <a:r>
              <a:rPr lang="es-PA" dirty="0" err="1"/>
              <a:t>Close</a:t>
            </a:r>
            <a:r>
              <a:rPr lang="es-PA" dirty="0"/>
              <a:t> para volver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1F470-3E4F-4327-8940-06607E34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70" y="168368"/>
            <a:ext cx="2794539" cy="1533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35FDF-8838-4E55-8B3D-498BC9A84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5" t="2455" r="58922" b="77123"/>
          <a:stretch/>
        </p:blipFill>
        <p:spPr>
          <a:xfrm>
            <a:off x="9218007" y="3127620"/>
            <a:ext cx="2846761" cy="1188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F35F8-9BBC-4097-80AD-A9EA176C5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26" y="4304487"/>
            <a:ext cx="2553642" cy="1400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28EDC-A6F9-420B-AA9A-416D04505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63" y="5289102"/>
            <a:ext cx="2761046" cy="1400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DAC1B9-D209-4315-8BC8-53726269D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738" y="5845846"/>
            <a:ext cx="1609413" cy="9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85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Al crear las anotaciones las crea secuencialmente</a:t>
            </a:r>
          </a:p>
          <a:p>
            <a:r>
              <a:rPr lang="es-PA" dirty="0"/>
              <a:t>Si desea validar contra un ‘</a:t>
            </a:r>
            <a:r>
              <a:rPr lang="es-PA" dirty="0" err="1"/>
              <a:t>reference</a:t>
            </a:r>
            <a:r>
              <a:rPr lang="es-PA" dirty="0"/>
              <a:t> </a:t>
            </a:r>
            <a:r>
              <a:rPr lang="es-PA" dirty="0" err="1"/>
              <a:t>design</a:t>
            </a:r>
            <a:r>
              <a:rPr lang="es-PA" dirty="0"/>
              <a:t>’ como estamos haciendo y quiere cambiar el nombre de los componentes lo puede hacer a mano</a:t>
            </a:r>
          </a:p>
          <a:p>
            <a:r>
              <a:rPr lang="es-PA" dirty="0"/>
              <a:t>En esta etapa es IMPORTANTE verificar que todos los componentes están bien conectados</a:t>
            </a:r>
          </a:p>
          <a:p>
            <a:r>
              <a:rPr lang="es-PA" dirty="0"/>
              <a:t>Si tiene componentes mal posicionados puede seleccionarlos y presionar ‘X’</a:t>
            </a:r>
          </a:p>
          <a:p>
            <a:r>
              <a:rPr lang="es-PA" dirty="0"/>
              <a:t>Otro detalle importante es validar si existen errores o no (que los habrá </a:t>
            </a:r>
            <a:r>
              <a:rPr lang="es-PA" dirty="0"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Botón derecho sobre el proyecto y ‘Compile PCB Project …’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En </a:t>
            </a:r>
            <a:r>
              <a:rPr lang="es-PA" dirty="0" err="1">
                <a:sym typeface="Wingdings" panose="05000000000000000000" pitchFamily="2" charset="2"/>
              </a:rPr>
              <a:t>panels</a:t>
            </a:r>
            <a:r>
              <a:rPr lang="es-PA" dirty="0">
                <a:sym typeface="Wingdings" panose="05000000000000000000" pitchFamily="2" charset="2"/>
              </a:rPr>
              <a:t> (pestaña debajo derecha) abrir donde dice ‘</a:t>
            </a:r>
            <a:r>
              <a:rPr lang="es-PA" dirty="0" err="1">
                <a:sym typeface="Wingdings" panose="05000000000000000000" pitchFamily="2" charset="2"/>
              </a:rPr>
              <a:t>Messages</a:t>
            </a:r>
            <a:r>
              <a:rPr lang="es-PA" dirty="0">
                <a:sym typeface="Wingdings" panose="05000000000000000000" pitchFamily="2" charset="2"/>
              </a:rPr>
              <a:t>’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Debe conseguir ningún error y ‘&lt;Proyecto&gt; </a:t>
            </a:r>
            <a:r>
              <a:rPr lang="es-PA" dirty="0" err="1">
                <a:sym typeface="Wingdings" panose="05000000000000000000" pitchFamily="2" charset="2"/>
              </a:rPr>
              <a:t>compiled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successful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cosa que puede hacer es revisar los componentes en el </a:t>
            </a:r>
            <a:r>
              <a:rPr lang="es-PA" dirty="0" err="1">
                <a:sym typeface="Wingdings" panose="05000000000000000000" pitchFamily="2" charset="2"/>
              </a:rPr>
              <a:t>navigator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42176-E403-40FF-9C56-B1108496A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73" t="17943" r="32010" b="47290"/>
          <a:stretch/>
        </p:blipFill>
        <p:spPr>
          <a:xfrm>
            <a:off x="10381246" y="2743660"/>
            <a:ext cx="1683521" cy="1162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5B0C8-761D-424A-BC65-56724203C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" r="78271" b="65857"/>
          <a:stretch/>
        </p:blipFill>
        <p:spPr>
          <a:xfrm>
            <a:off x="9757402" y="4058245"/>
            <a:ext cx="2307365" cy="1749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5C854-0536-46CA-AAA2-791AA63C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986182"/>
            <a:ext cx="28575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51402-6C1C-4A4B-BBD2-1523544E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163" y="308783"/>
            <a:ext cx="3022362" cy="16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970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cosa útil que puede hacer es uniformar el diseño con textos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Describa cada parte del diseño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Ponga un </a:t>
            </a:r>
            <a:r>
              <a:rPr lang="es-PA" dirty="0" err="1">
                <a:sym typeface="Wingdings" panose="05000000000000000000" pitchFamily="2" charset="2"/>
              </a:rPr>
              <a:t>text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string</a:t>
            </a:r>
            <a:r>
              <a:rPr lang="es-PA" dirty="0">
                <a:sym typeface="Wingdings" panose="05000000000000000000" pitchFamily="2" charset="2"/>
              </a:rPr>
              <a:t> en lugares </a:t>
            </a:r>
            <a:r>
              <a:rPr lang="es-PA" dirty="0" err="1">
                <a:sym typeface="Wingdings" panose="05000000000000000000" pitchFamily="2" charset="2"/>
              </a:rPr>
              <a:t>importates</a:t>
            </a:r>
            <a:r>
              <a:rPr lang="es-PA" dirty="0">
                <a:sym typeface="Wingdings" panose="05000000000000000000" pitchFamily="2" charset="2"/>
              </a:rPr>
              <a:t>: interfaces, fuentes, etc.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Ponga leyendas sobre la sección, notas de diseño</a:t>
            </a:r>
          </a:p>
          <a:p>
            <a:r>
              <a:rPr lang="es-PA" dirty="0"/>
              <a:t>Adicionalmente crear nuevas páginas de esquemático</a:t>
            </a:r>
          </a:p>
          <a:p>
            <a:pPr lvl="1"/>
            <a:r>
              <a:rPr lang="es-PA" dirty="0"/>
              <a:t>Añadir como si fuera otro esquemático nuevo</a:t>
            </a:r>
          </a:p>
          <a:p>
            <a:pPr lvl="1"/>
            <a:r>
              <a:rPr lang="es-PA" dirty="0"/>
              <a:t>Añadir estas páginas: </a:t>
            </a:r>
          </a:p>
          <a:p>
            <a:pPr lvl="2"/>
            <a:r>
              <a:rPr lang="es-PA" dirty="0" err="1"/>
              <a:t>Cover</a:t>
            </a:r>
            <a:r>
              <a:rPr lang="es-PA" dirty="0"/>
              <a:t> Page, </a:t>
            </a:r>
          </a:p>
          <a:p>
            <a:pPr lvl="2"/>
            <a:r>
              <a:rPr lang="es-PA" dirty="0"/>
              <a:t>Block </a:t>
            </a:r>
            <a:r>
              <a:rPr lang="es-PA" dirty="0" err="1"/>
              <a:t>Diagram</a:t>
            </a:r>
            <a:r>
              <a:rPr lang="es-PA" dirty="0"/>
              <a:t>, </a:t>
            </a:r>
          </a:p>
          <a:p>
            <a:pPr lvl="2"/>
            <a:r>
              <a:rPr lang="es-PA" dirty="0"/>
              <a:t>‘La página actual de esquemático’, </a:t>
            </a:r>
          </a:p>
          <a:p>
            <a:pPr lvl="2"/>
            <a:r>
              <a:rPr lang="es-PA" dirty="0"/>
              <a:t>Historial de Revisión</a:t>
            </a:r>
          </a:p>
          <a:p>
            <a:r>
              <a:rPr lang="es-PA" dirty="0"/>
              <a:t>Ordene las páginas por números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5B0C2-BC30-4065-AAFC-EF9063BF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374" y="1873406"/>
            <a:ext cx="1296101" cy="909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3DB1B-39B7-4819-9D55-42A8F665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194" y="1873406"/>
            <a:ext cx="2033180" cy="1482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9B102-A88C-4BEA-9727-21632918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363" y="2817065"/>
            <a:ext cx="1660773" cy="67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D607C-C3DB-47FD-B9B3-1B2ED6EBC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390" y="3763914"/>
            <a:ext cx="2334804" cy="2118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F3B9E-8A40-4FB9-B5C6-5DD18577E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300" y="3763914"/>
            <a:ext cx="2674906" cy="1373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35AEED-6D09-4560-8B20-EDF1790BE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300" y="5317743"/>
            <a:ext cx="2534392" cy="12806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CE1C7A-C943-4E7D-A9EF-D77E6E8FD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015" y="5882168"/>
            <a:ext cx="599542" cy="8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539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posicionar correctamente los números de página lo hacemos de la siguiente manera:</a:t>
            </a:r>
          </a:p>
          <a:p>
            <a:pPr lvl="1"/>
            <a:r>
              <a:rPr lang="es-PA" dirty="0"/>
              <a:t>Tool/</a:t>
            </a:r>
            <a:r>
              <a:rPr lang="es-PA" dirty="0" err="1"/>
              <a:t>Annotations</a:t>
            </a:r>
            <a:r>
              <a:rPr lang="es-PA" dirty="0"/>
              <a:t>/</a:t>
            </a:r>
            <a:r>
              <a:rPr lang="es-PA" dirty="0" err="1"/>
              <a:t>Number</a:t>
            </a:r>
            <a:r>
              <a:rPr lang="es-PA" dirty="0"/>
              <a:t> </a:t>
            </a:r>
            <a:r>
              <a:rPr lang="es-PA" dirty="0" err="1"/>
              <a:t>Schematic</a:t>
            </a:r>
            <a:r>
              <a:rPr lang="es-PA" dirty="0"/>
              <a:t> </a:t>
            </a:r>
            <a:r>
              <a:rPr lang="es-PA" dirty="0" err="1"/>
              <a:t>Sheets</a:t>
            </a:r>
            <a:endParaRPr lang="es-PA" dirty="0"/>
          </a:p>
          <a:p>
            <a:pPr lvl="1"/>
            <a:r>
              <a:rPr lang="es-PA" dirty="0"/>
              <a:t>Lo puede realizar también automáticamente</a:t>
            </a:r>
          </a:p>
          <a:p>
            <a:r>
              <a:rPr lang="es-PA" dirty="0"/>
              <a:t>Crear una cajilla de revisión y ubicar en la columna inferior…</a:t>
            </a:r>
          </a:p>
          <a:p>
            <a:r>
              <a:rPr lang="es-PA" dirty="0"/>
              <a:t>… de cada documento, recordar que son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B6C22-4FFF-4166-9399-09C51A8B0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t="4159" r="58853" b="63425"/>
          <a:stretch/>
        </p:blipFill>
        <p:spPr>
          <a:xfrm>
            <a:off x="8593122" y="2193362"/>
            <a:ext cx="3338819" cy="2223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77F2D-3ECF-4E8E-A258-E69DF5D3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253" y="4510737"/>
            <a:ext cx="3276556" cy="2008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F46201-65F2-465A-B879-0AC8CBC1E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75" y="2962704"/>
            <a:ext cx="2290195" cy="182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BDC355-16EF-4B18-B8D8-2E76ECD07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712" y="5348001"/>
            <a:ext cx="3338816" cy="13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7ED1EB-4355-4374-AC3B-CC75B7C6A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119" y="4180002"/>
            <a:ext cx="2290195" cy="11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17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BOM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crear una lista de materiales tenemos que realizar lo siguiente:</a:t>
            </a:r>
          </a:p>
          <a:p>
            <a:pPr lvl="1"/>
            <a:r>
              <a:rPr lang="es-PA" dirty="0"/>
              <a:t>Sobre el proyecto crear un nuevo archivo ‘Output Job File’</a:t>
            </a:r>
          </a:p>
          <a:p>
            <a:pPr lvl="1"/>
            <a:r>
              <a:rPr lang="es-PA" dirty="0"/>
              <a:t>Grabar este archivo dentro de la carpeta de proyecto </a:t>
            </a:r>
          </a:p>
          <a:p>
            <a:r>
              <a:rPr lang="es-PA" dirty="0"/>
              <a:t>Tomar el archivo de proyecto esquemático</a:t>
            </a:r>
          </a:p>
          <a:p>
            <a:pPr lvl="1"/>
            <a:r>
              <a:rPr lang="es-PA" dirty="0"/>
              <a:t>Botón derecho y configure</a:t>
            </a:r>
          </a:p>
          <a:p>
            <a:pPr lvl="1"/>
            <a:r>
              <a:rPr lang="es-PA" dirty="0"/>
              <a:t>Eliminar Columnas del Grupo (todo)</a:t>
            </a:r>
          </a:p>
          <a:p>
            <a:pPr lvl="1"/>
            <a:r>
              <a:rPr lang="es-PA" dirty="0"/>
              <a:t>Agregar las siguientes columnas solamente</a:t>
            </a:r>
          </a:p>
          <a:p>
            <a:pPr lvl="2"/>
            <a:r>
              <a:rPr lang="es-PA" dirty="0" err="1"/>
              <a:t>Category</a:t>
            </a:r>
            <a:r>
              <a:rPr lang="es-PA" dirty="0"/>
              <a:t>, </a:t>
            </a:r>
            <a:r>
              <a:rPr lang="es-PA" dirty="0" err="1"/>
              <a:t>Manufacturer</a:t>
            </a:r>
            <a:r>
              <a:rPr lang="es-PA" dirty="0"/>
              <a:t> 1,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1, </a:t>
            </a:r>
            <a:r>
              <a:rPr lang="es-PA" dirty="0" err="1"/>
              <a:t>Package</a:t>
            </a:r>
            <a:r>
              <a:rPr lang="es-PA" dirty="0"/>
              <a:t>/Case</a:t>
            </a:r>
          </a:p>
          <a:p>
            <a:pPr lvl="2"/>
            <a:r>
              <a:rPr lang="es-PA" dirty="0" err="1"/>
              <a:t>Description</a:t>
            </a:r>
            <a:r>
              <a:rPr lang="es-PA" dirty="0"/>
              <a:t>, </a:t>
            </a:r>
            <a:r>
              <a:rPr lang="es-PA" dirty="0" err="1"/>
              <a:t>Quantity</a:t>
            </a:r>
            <a:r>
              <a:rPr lang="es-PA" dirty="0"/>
              <a:t>, </a:t>
            </a:r>
            <a:r>
              <a:rPr lang="es-PA" dirty="0" err="1"/>
              <a:t>Supplier</a:t>
            </a:r>
            <a:r>
              <a:rPr lang="es-PA" dirty="0"/>
              <a:t> 1, 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Order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1</a:t>
            </a:r>
          </a:p>
          <a:p>
            <a:pPr lvl="2"/>
            <a:r>
              <a:rPr lang="es-PA" dirty="0" err="1"/>
              <a:t>Supplier</a:t>
            </a:r>
            <a:r>
              <a:rPr lang="es-PA" dirty="0"/>
              <a:t> Stock,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Unit</a:t>
            </a:r>
            <a:r>
              <a:rPr lang="es-PA" dirty="0"/>
              <a:t> Price 1, </a:t>
            </a:r>
            <a:r>
              <a:rPr lang="es-PA" dirty="0" err="1"/>
              <a:t>Supplier</a:t>
            </a:r>
            <a:r>
              <a:rPr lang="es-PA" dirty="0"/>
              <a:t> Subtotal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Currency</a:t>
            </a:r>
            <a:endParaRPr lang="es-PA" dirty="0"/>
          </a:p>
          <a:p>
            <a:r>
              <a:rPr lang="es-PA" dirty="0"/>
              <a:t>Añada otros parámetros si es necesario</a:t>
            </a:r>
          </a:p>
          <a:p>
            <a:pPr lvl="1"/>
            <a:r>
              <a:rPr lang="es-PA" dirty="0"/>
              <a:t>Debe concordar con el archivo *.xlsx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5B216-AF3D-468E-95E7-5B25C854C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" t="16024" r="73922" b="59878"/>
          <a:stretch/>
        </p:blipFill>
        <p:spPr>
          <a:xfrm>
            <a:off x="9316629" y="1278818"/>
            <a:ext cx="2385763" cy="13479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85DDCF-E65C-464F-88C3-5DF69499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26" y="5908289"/>
            <a:ext cx="5835941" cy="870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0B850C-6C05-4E5C-8D83-14E23ABB0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124" y="2626796"/>
            <a:ext cx="1709737" cy="2024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95B317-A3D5-4E64-8ACF-5DBE51782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859" y="3261343"/>
            <a:ext cx="2947048" cy="5556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65368-C70D-4994-8C2B-45B2176AF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296" y="144182"/>
            <a:ext cx="3206080" cy="12905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4672C3-96E6-4D4B-9889-3F1F60549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078" y="2679348"/>
            <a:ext cx="1506113" cy="312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20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BOM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Lista de Materiales generada! </a:t>
            </a:r>
            <a:r>
              <a:rPr lang="es-PA" dirty="0">
                <a:sym typeface="Wingdings" panose="05000000000000000000" pitchFamily="2" charset="2"/>
              </a:rPr>
              <a:t>.  Bien bonito 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69F8D-043E-4E3F-8D28-65C7A061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10" y="2310659"/>
            <a:ext cx="7212130" cy="42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2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Oxidación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Reacción de Si con O</a:t>
            </a:r>
            <a:r>
              <a:rPr lang="es-ES" baseline="-25000" dirty="0"/>
              <a:t>2</a:t>
            </a:r>
            <a:r>
              <a:rPr lang="es-ES" dirty="0"/>
              <a:t>  = (SiO2). </a:t>
            </a:r>
          </a:p>
          <a:p>
            <a:r>
              <a:rPr lang="es-ES" dirty="0"/>
              <a:t>La reacción se acelera en un horno. </a:t>
            </a:r>
          </a:p>
          <a:p>
            <a:r>
              <a:rPr lang="es-ES" dirty="0"/>
              <a:t>El O</a:t>
            </a:r>
            <a:r>
              <a:rPr lang="es-ES" baseline="-25000" dirty="0"/>
              <a:t>2</a:t>
            </a:r>
            <a:r>
              <a:rPr lang="es-ES" dirty="0"/>
              <a:t> </a:t>
            </a:r>
            <a:r>
              <a:rPr lang="en-US" dirty="0"/>
              <a:t>se </a:t>
            </a:r>
            <a:r>
              <a:rPr lang="en-US" dirty="0" err="1"/>
              <a:t>inserta</a:t>
            </a:r>
            <a:r>
              <a:rPr lang="en-US" dirty="0"/>
              <a:t> o:</a:t>
            </a:r>
          </a:p>
          <a:p>
            <a:pPr lvl="1"/>
            <a:r>
              <a:rPr lang="es-ES" dirty="0"/>
              <a:t>como gas o (proceso de “oxidación seca”) </a:t>
            </a:r>
          </a:p>
          <a:p>
            <a:pPr lvl="1"/>
            <a:r>
              <a:rPr lang="es-ES" dirty="0"/>
              <a:t>como vapor (“oxidación húmeda”). </a:t>
            </a:r>
          </a:p>
          <a:p>
            <a:r>
              <a:rPr lang="es-ES" dirty="0"/>
              <a:t>La oxidación húmeda tiene una mayor tasa de crecimiento</a:t>
            </a:r>
          </a:p>
          <a:p>
            <a:r>
              <a:rPr lang="es-ES" dirty="0"/>
              <a:t>La oxidación seca produce mejores características eléctricas.</a:t>
            </a:r>
          </a:p>
          <a:p>
            <a:r>
              <a:rPr lang="es-ES" dirty="0" err="1"/>
              <a:t>Pelicula</a:t>
            </a:r>
            <a:r>
              <a:rPr lang="es-ES" dirty="0"/>
              <a:t> delgada reflejante.</a:t>
            </a:r>
            <a:endParaRPr lang="en-US" dirty="0"/>
          </a:p>
        </p:txBody>
      </p:sp>
      <p:pic>
        <p:nvPicPr>
          <p:cNvPr id="4098" name="Picture 2" descr="Image result for silicon wafer oxidation process S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1435098"/>
            <a:ext cx="2579510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ilicon wafer oxidation process S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4980042"/>
            <a:ext cx="3143723" cy="17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278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Validación de Componente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cosa importante es validar los componentes, tener certeza antes de diseñar</a:t>
            </a:r>
          </a:p>
          <a:p>
            <a:r>
              <a:rPr lang="es-PA" dirty="0"/>
              <a:t>Alguno antes de ordenar todo el PCB imprimen en una hoja 8.5x11 en escala real el PCB</a:t>
            </a:r>
          </a:p>
          <a:p>
            <a:r>
              <a:rPr lang="es-PA" dirty="0"/>
              <a:t>Luego los componentes los ubican sobre un </a:t>
            </a:r>
            <a:r>
              <a:rPr lang="es-PA" dirty="0" err="1"/>
              <a:t>foam</a:t>
            </a:r>
            <a:r>
              <a:rPr lang="es-PA" dirty="0"/>
              <a:t> y la impresión</a:t>
            </a:r>
          </a:p>
          <a:p>
            <a:r>
              <a:rPr lang="es-PA" dirty="0"/>
              <a:t>Los ubican arriba y van validando que las dimensiones sean las apropiadas</a:t>
            </a:r>
          </a:p>
        </p:txBody>
      </p:sp>
      <p:pic>
        <p:nvPicPr>
          <p:cNvPr id="1026" name="Picture 2" descr="Image result for pcb component measure real life">
            <a:extLst>
              <a:ext uri="{FF2B5EF4-FFF2-40B4-BE49-F238E27FC236}">
                <a16:creationId xmlns:a16="http://schemas.microsoft.com/office/drawing/2014/main" id="{9EFC0824-D7B2-40B4-827B-967CED49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90" y="3666118"/>
            <a:ext cx="5242420" cy="27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065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Deshabilitar </a:t>
            </a:r>
            <a:r>
              <a:rPr lang="es-PA" dirty="0" err="1"/>
              <a:t>class</a:t>
            </a:r>
            <a:r>
              <a:rPr lang="es-PA" dirty="0"/>
              <a:t> </a:t>
            </a:r>
            <a:r>
              <a:rPr lang="es-PA" dirty="0" err="1"/>
              <a:t>generation</a:t>
            </a:r>
            <a:endParaRPr lang="es-PA" dirty="0"/>
          </a:p>
          <a:p>
            <a:pPr lvl="1"/>
            <a:r>
              <a:rPr lang="es-PA" dirty="0"/>
              <a:t>Para no aportar reglas en el PCB</a:t>
            </a:r>
          </a:p>
          <a:p>
            <a:r>
              <a:rPr lang="es-PA" dirty="0"/>
              <a:t>Para pasar a PCB debe tener una hoja de PCB</a:t>
            </a:r>
          </a:p>
          <a:p>
            <a:pPr lvl="1"/>
            <a:r>
              <a:rPr lang="es-PA" dirty="0"/>
              <a:t>Al abrirse la ventana ‘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Al final ‘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Correr varias veces hasta no haber cambios</a:t>
            </a:r>
          </a:p>
          <a:p>
            <a:endParaRPr lang="es-PA" dirty="0"/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Si al correr validar y ejecutar cambios existen errores probablemente </a:t>
            </a:r>
            <a:r>
              <a:rPr lang="es-PA" dirty="0" err="1"/>
              <a:t>ud</a:t>
            </a:r>
            <a:r>
              <a:rPr lang="es-PA" dirty="0"/>
              <a:t> olvidó enlazar la pieza de esquemático con el </a:t>
            </a:r>
            <a:r>
              <a:rPr lang="es-PA" dirty="0" err="1"/>
              <a:t>footprint</a:t>
            </a:r>
            <a:r>
              <a:rPr lang="es-PA" dirty="0"/>
              <a:t>.  Puede regresar a las librerías y corregirlo.</a:t>
            </a:r>
          </a:p>
          <a:p>
            <a:pPr lvl="1"/>
            <a:r>
              <a:rPr lang="es-PA" dirty="0"/>
              <a:t>Otro error son los nombres de los pines mal asignados entre las </a:t>
            </a:r>
            <a:r>
              <a:rPr lang="es-PA" dirty="0" err="1"/>
              <a:t>librerias</a:t>
            </a:r>
            <a:r>
              <a:rPr lang="es-PA" dirty="0"/>
              <a:t> de esquemático y </a:t>
            </a:r>
            <a:r>
              <a:rPr lang="es-PA" dirty="0" err="1"/>
              <a:t>pcb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5EF7E-0976-4A41-AA53-6804DF497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750" y="1483478"/>
            <a:ext cx="3144955" cy="65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73929-0499-4BA9-A27E-688E16436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"/>
          <a:stretch/>
        </p:blipFill>
        <p:spPr>
          <a:xfrm>
            <a:off x="7877262" y="845303"/>
            <a:ext cx="1432814" cy="1276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B8397-207F-4A27-A933-299F707D3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194" b="93950"/>
          <a:stretch/>
        </p:blipFill>
        <p:spPr>
          <a:xfrm>
            <a:off x="6606124" y="2404094"/>
            <a:ext cx="3639096" cy="47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8DC28-D14B-4567-9E5A-1456182C9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124" y="2978005"/>
            <a:ext cx="3989171" cy="164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9C376-5F33-41DE-A678-8F7317E09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384" y="1278448"/>
            <a:ext cx="2492012" cy="6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592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Observará entonces en 2D y 3D el PCB (oprimir 2 y luego 3)</a:t>
            </a:r>
          </a:p>
          <a:p>
            <a:r>
              <a:rPr lang="es-PA" dirty="0"/>
              <a:t>Estarán todas las piezas</a:t>
            </a:r>
          </a:p>
          <a:p>
            <a:r>
              <a:rPr lang="es-PA" dirty="0"/>
              <a:t>En ocasiones nos exponen un diseño y limitación de tamaño</a:t>
            </a:r>
          </a:p>
          <a:p>
            <a:pPr lvl="1"/>
            <a:r>
              <a:rPr lang="es-PA" dirty="0"/>
              <a:t>Personalmente yo empiezo por la limitación de espacio (case)</a:t>
            </a:r>
          </a:p>
          <a:p>
            <a:pPr lvl="1"/>
            <a:r>
              <a:rPr lang="es-PA" dirty="0"/>
              <a:t>Otros realizan el PCB y luego buscan el case</a:t>
            </a:r>
          </a:p>
          <a:p>
            <a:pPr lvl="1"/>
            <a:r>
              <a:rPr lang="es-PA" dirty="0"/>
              <a:t>Resumen el espacio lo limita el diseñador (producto manager generalmente)</a:t>
            </a:r>
          </a:p>
          <a:p>
            <a:r>
              <a:rPr lang="es-PA" dirty="0"/>
              <a:t>Descarguemos e insertemos este modelo step del case AG-43 de </a:t>
            </a:r>
            <a:r>
              <a:rPr lang="es-PA" dirty="0" err="1"/>
              <a:t>Polycase</a:t>
            </a:r>
            <a:r>
              <a:rPr lang="es-PA" dirty="0"/>
              <a:t> en </a:t>
            </a:r>
            <a:r>
              <a:rPr lang="es-PA" dirty="0" err="1"/>
              <a:t>Altium</a:t>
            </a:r>
            <a:endParaRPr lang="es-PA" dirty="0"/>
          </a:p>
          <a:p>
            <a:pPr lvl="1"/>
            <a:r>
              <a:rPr lang="es-PA" dirty="0"/>
              <a:t>Lo que haríamos después sería ‘</a:t>
            </a:r>
            <a:r>
              <a:rPr lang="es-PA" dirty="0" err="1"/>
              <a:t>Align</a:t>
            </a:r>
            <a:r>
              <a:rPr lang="es-PA" dirty="0"/>
              <a:t> fase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’ (no este caso)</a:t>
            </a:r>
          </a:p>
          <a:p>
            <a:pPr lvl="1"/>
            <a:r>
              <a:rPr lang="es-PA" dirty="0"/>
              <a:t>Ayudarse alineando (no este caso) el C.O.G. de la placa con e PCB</a:t>
            </a:r>
          </a:p>
          <a:p>
            <a:pPr lvl="2"/>
            <a:r>
              <a:rPr lang="es-PA" dirty="0"/>
              <a:t>Trazar líneas guías</a:t>
            </a:r>
          </a:p>
          <a:p>
            <a:pPr lvl="2"/>
            <a:r>
              <a:rPr lang="es-PA" dirty="0"/>
              <a:t>Ubicar y corroborar que está en el medio de la tarjeta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42AEA-4585-4EDC-8C91-EE7D5195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106" y="1600776"/>
            <a:ext cx="2595431" cy="950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3F0155-2C08-45D3-B3CD-1E004AB8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106" y="2637821"/>
            <a:ext cx="2656687" cy="1040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EF4FC-6127-4A94-87CF-4B046FACD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125" y="4657303"/>
            <a:ext cx="1926845" cy="539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33491-B46E-4B76-B148-1D99EFA9B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821" y="5343596"/>
            <a:ext cx="1625588" cy="12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38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 lnSpcReduction="10000"/>
          </a:bodyPr>
          <a:lstStyle/>
          <a:p>
            <a:r>
              <a:rPr lang="es-PA" dirty="0"/>
              <a:t>Seguidamente añadimos algo de transparencia al modelo</a:t>
            </a:r>
          </a:p>
          <a:p>
            <a:r>
              <a:rPr lang="es-PA" dirty="0"/>
              <a:t>Para tomar la forma del objeto 3D</a:t>
            </a:r>
          </a:p>
          <a:p>
            <a:pPr lvl="1"/>
            <a:r>
              <a:rPr lang="es-PA" dirty="0"/>
              <a:t>Define/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Shape</a:t>
            </a:r>
            <a:r>
              <a:rPr lang="es-PA" dirty="0"/>
              <a:t>/Define </a:t>
            </a:r>
            <a:r>
              <a:rPr lang="es-PA" dirty="0" err="1"/>
              <a:t>from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pPr lvl="1"/>
            <a:r>
              <a:rPr lang="es-PA" dirty="0"/>
              <a:t>Seleccionar el modelo 3D la primera vez</a:t>
            </a:r>
          </a:p>
          <a:p>
            <a:pPr lvl="1"/>
            <a:r>
              <a:rPr lang="es-PA" dirty="0"/>
              <a:t>Seleccionar luego la capa que desea clonar</a:t>
            </a:r>
          </a:p>
          <a:p>
            <a:pPr lvl="1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nuevamente y clonará el diseño</a:t>
            </a:r>
          </a:p>
          <a:p>
            <a:pPr lvl="1"/>
            <a:r>
              <a:rPr lang="es-PA" dirty="0"/>
              <a:t>Borre el vértice extra (agujero) y el modelo 3D importado</a:t>
            </a:r>
          </a:p>
          <a:p>
            <a:pPr lvl="1"/>
            <a:r>
              <a:rPr lang="es-PA" dirty="0"/>
              <a:t>Quedará con la forma deseada</a:t>
            </a:r>
          </a:p>
          <a:p>
            <a:pPr lvl="1"/>
            <a:endParaRPr lang="es-PA" dirty="0"/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Aquí lo mejor hubiera sido tener un plano  pues los agujeros de </a:t>
            </a:r>
            <a:r>
              <a:rPr lang="es-PA" dirty="0" err="1"/>
              <a:t>montae</a:t>
            </a:r>
            <a:r>
              <a:rPr lang="es-PA" dirty="0"/>
              <a:t> exteriores se hubieran notado más</a:t>
            </a:r>
          </a:p>
          <a:p>
            <a:pPr lvl="1"/>
            <a:r>
              <a:rPr lang="es-PA" dirty="0"/>
              <a:t>En las reglas de diseño se puede cambiar la tolerancia (no es buena idea dejar las medidas como tal, hay que dejar holgura para maniobrar, </a:t>
            </a:r>
            <a:r>
              <a:rPr lang="es-PA" dirty="0" err="1"/>
              <a:t>p.e</a:t>
            </a:r>
            <a:r>
              <a:rPr lang="es-PA" dirty="0"/>
              <a:t>. 3mm menos de lo calculado)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B1AD4-4F8D-44FB-9A6F-0ADC8666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718" y="1769358"/>
            <a:ext cx="1402922" cy="99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7E84CD-BD94-44A8-8370-E010B884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69" y="1769358"/>
            <a:ext cx="2123636" cy="809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61B2-7117-4A8F-9D0A-32617CE27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86" t="22141" r="29128" b="8134"/>
          <a:stretch/>
        </p:blipFill>
        <p:spPr>
          <a:xfrm>
            <a:off x="7680172" y="2827681"/>
            <a:ext cx="1929468" cy="178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8BFDD-87CF-4F07-81BB-5E279692A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471" y="2888029"/>
            <a:ext cx="2076231" cy="1519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58B4-4A6D-4A76-9404-6C485089C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317" y="4703052"/>
            <a:ext cx="1447152" cy="113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875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manera de definir el borde de la tarjeta es utilizando la tecla 1</a:t>
            </a:r>
          </a:p>
          <a:p>
            <a:r>
              <a:rPr lang="es-PA" dirty="0"/>
              <a:t>Podemos también </a:t>
            </a:r>
            <a:r>
              <a:rPr lang="es-PA" dirty="0" err="1"/>
              <a:t>movel</a:t>
            </a:r>
            <a:r>
              <a:rPr lang="es-PA" dirty="0"/>
              <a:t> el centro para tener una referencia</a:t>
            </a:r>
          </a:p>
          <a:p>
            <a:pPr lvl="1"/>
            <a:r>
              <a:rPr lang="es-PA" dirty="0"/>
              <a:t>Generalmente la marca x va de acuerdo al dibujo del fabricante para ubicarnos</a:t>
            </a:r>
          </a:p>
          <a:p>
            <a:r>
              <a:rPr lang="es-PA" dirty="0"/>
              <a:t>Luego obtenemos dibujamos con ‘Redefine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Shape</a:t>
            </a:r>
            <a:r>
              <a:rPr lang="es-PA" dirty="0"/>
              <a:t>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90E14-C851-4CB4-B03B-525F041E8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3" t="2692" r="35940" b="23284"/>
          <a:stretch/>
        </p:blipFill>
        <p:spPr>
          <a:xfrm>
            <a:off x="4798502" y="3692920"/>
            <a:ext cx="3464653" cy="27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319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esto simplemente arrastre.  </a:t>
            </a:r>
          </a:p>
          <a:p>
            <a:r>
              <a:rPr lang="es-PA" dirty="0"/>
              <a:t>Algunos empiezan con las partes físicas como agujeros de montaje.</a:t>
            </a:r>
          </a:p>
          <a:p>
            <a:r>
              <a:rPr lang="es-PA" dirty="0"/>
              <a:t>Cuando ubique los componentes trate de utilizar algunas convenciones.</a:t>
            </a:r>
          </a:p>
          <a:p>
            <a:pPr lvl="1"/>
            <a:r>
              <a:rPr lang="es-PA" dirty="0"/>
              <a:t>Nombres legibles de izquierda a derecha</a:t>
            </a:r>
          </a:p>
          <a:p>
            <a:pPr lvl="1"/>
            <a:r>
              <a:rPr lang="es-PA" dirty="0"/>
              <a:t>Nombres legibles de superior a inferior</a:t>
            </a:r>
          </a:p>
          <a:p>
            <a:pPr lvl="1"/>
            <a:r>
              <a:rPr lang="es-PA" dirty="0"/>
              <a:t>Para el caso cuando trabaja con sockets tiene que ajustar alturas</a:t>
            </a:r>
          </a:p>
          <a:p>
            <a:r>
              <a:rPr lang="es-PA" dirty="0"/>
              <a:t>Para ayudar en el diseño </a:t>
            </a:r>
            <a:r>
              <a:rPr lang="es-PA" dirty="0" err="1"/>
              <a:t>ud</a:t>
            </a:r>
            <a:r>
              <a:rPr lang="es-PA" dirty="0"/>
              <a:t> puede deshabilitar algunas ventanas …</a:t>
            </a:r>
          </a:p>
          <a:p>
            <a:r>
              <a:rPr lang="es-PA" dirty="0"/>
              <a:t>… emergentes que van saliendo (ir a ajustes)</a:t>
            </a:r>
          </a:p>
          <a:p>
            <a:pPr lvl="1"/>
            <a:r>
              <a:rPr lang="es-PA" dirty="0"/>
              <a:t>Deshabilitar estas opciones 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  <a:p>
            <a:r>
              <a:rPr lang="es-PA" dirty="0">
                <a:sym typeface="Wingdings" panose="05000000000000000000" pitchFamily="2" charset="2"/>
              </a:rPr>
              <a:t>También puede temporalmente esconder los designadores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PCB </a:t>
            </a:r>
            <a:r>
              <a:rPr lang="es-PA" dirty="0" err="1">
                <a:sym typeface="Wingdings" panose="05000000000000000000" pitchFamily="2" charset="2"/>
              </a:rPr>
              <a:t>Filter</a:t>
            </a:r>
            <a:r>
              <a:rPr lang="es-PA" dirty="0">
                <a:sym typeface="Wingdings" panose="05000000000000000000" pitchFamily="2" charset="2"/>
              </a:rPr>
              <a:t>							    Esconder</a:t>
            </a:r>
            <a:endParaRPr lang="es-P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066EB2-22C3-4C4A-9007-4C9BBF032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56" y="1947561"/>
            <a:ext cx="2200711" cy="162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33E2F-F51C-400A-B874-108AF705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444" y="3756918"/>
            <a:ext cx="2200711" cy="1752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A779EB-D955-41D0-88B9-86955541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877" y="4821093"/>
            <a:ext cx="2158200" cy="1870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186B9-E2E2-4343-AFD7-CA459FAC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563" y="5910250"/>
            <a:ext cx="2805898" cy="781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01C086-3E5F-4008-8020-8A6B66596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993" y="5934766"/>
            <a:ext cx="1561095" cy="7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93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esconder los </a:t>
            </a:r>
            <a:r>
              <a:rPr lang="es-PA" dirty="0" err="1"/>
              <a:t>netlists</a:t>
            </a:r>
            <a:r>
              <a:rPr lang="es-PA" dirty="0"/>
              <a:t> (conexiones) si le es de molestia</a:t>
            </a:r>
          </a:p>
          <a:p>
            <a:pPr lvl="1"/>
            <a:r>
              <a:rPr lang="es-PA" dirty="0"/>
              <a:t>View / </a:t>
            </a:r>
            <a:r>
              <a:rPr lang="es-PA" dirty="0" err="1"/>
              <a:t>Connections</a:t>
            </a:r>
            <a:r>
              <a:rPr lang="es-PA" dirty="0"/>
              <a:t> / </a:t>
            </a:r>
            <a:r>
              <a:rPr lang="es-PA" dirty="0" err="1"/>
              <a:t>Hide</a:t>
            </a:r>
            <a:r>
              <a:rPr lang="es-PA" dirty="0"/>
              <a:t> </a:t>
            </a:r>
            <a:r>
              <a:rPr lang="es-PA" dirty="0" err="1"/>
              <a:t>All</a:t>
            </a:r>
            <a:r>
              <a:rPr lang="es-PA" dirty="0"/>
              <a:t> </a:t>
            </a:r>
          </a:p>
          <a:p>
            <a:r>
              <a:rPr lang="es-PA" dirty="0"/>
              <a:t>Ubicar los componentes de mayor tamaño e </a:t>
            </a:r>
            <a:r>
              <a:rPr lang="es-PA" dirty="0" err="1"/>
              <a:t>intefaz</a:t>
            </a:r>
            <a:r>
              <a:rPr lang="es-PA" dirty="0"/>
              <a:t> primero</a:t>
            </a:r>
          </a:p>
          <a:p>
            <a:r>
              <a:rPr lang="es-PA" dirty="0"/>
              <a:t>Si gusta puede bloquear los componentes para no moverlos por error</a:t>
            </a:r>
          </a:p>
          <a:p>
            <a:r>
              <a:rPr lang="es-PA" dirty="0"/>
              <a:t>Para trabajar más rápido puede dividir pantallas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en ventana superior</a:t>
            </a:r>
          </a:p>
          <a:p>
            <a:pPr lvl="1"/>
            <a:r>
              <a:rPr lang="es-PA" dirty="0"/>
              <a:t>Split </a:t>
            </a:r>
            <a:r>
              <a:rPr lang="es-PA" dirty="0" err="1"/>
              <a:t>Window</a:t>
            </a:r>
            <a:r>
              <a:rPr lang="es-PA" dirty="0"/>
              <a:t> </a:t>
            </a:r>
            <a:r>
              <a:rPr lang="es-PA" dirty="0" err="1"/>
              <a:t>Vertically</a:t>
            </a:r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DAEA4-E5B2-46D5-8A6C-A7B9AFC3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202" y="1088605"/>
            <a:ext cx="2011368" cy="1529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50553-1512-4A36-B06B-A0A45EAB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40" y="3429000"/>
            <a:ext cx="5011626" cy="1680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96CF8-5017-4732-81C9-33256B50E7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91" t="3373" r="53211" b="79578"/>
          <a:stretch/>
        </p:blipFill>
        <p:spPr>
          <a:xfrm>
            <a:off x="4523654" y="4195150"/>
            <a:ext cx="2011369" cy="1169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162D6-4F78-4666-A6ED-FFA532D16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40" y="5202648"/>
            <a:ext cx="2583503" cy="14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921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9412447" cy="5076649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Otra herramienta útil es el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select</a:t>
            </a:r>
            <a:r>
              <a:rPr lang="es-PA" dirty="0"/>
              <a:t> </a:t>
            </a:r>
            <a:r>
              <a:rPr lang="es-PA" dirty="0" err="1"/>
              <a:t>mode</a:t>
            </a:r>
            <a:r>
              <a:rPr lang="es-PA" dirty="0"/>
              <a:t> (Shift + </a:t>
            </a:r>
            <a:r>
              <a:rPr lang="es-PA" dirty="0" err="1"/>
              <a:t>Ctrl</a:t>
            </a:r>
            <a:r>
              <a:rPr lang="es-PA" dirty="0"/>
              <a:t> + X)</a:t>
            </a:r>
          </a:p>
          <a:p>
            <a:pPr lvl="1"/>
            <a:r>
              <a:rPr lang="es-PA" dirty="0"/>
              <a:t>Ubicamos el componente desde el PCB hacia el esquemático y desde el esquemático hacia el PCB</a:t>
            </a:r>
          </a:p>
          <a:p>
            <a:pPr lvl="2"/>
            <a:r>
              <a:rPr lang="es-PA" dirty="0"/>
              <a:t>Tools/Cross </a:t>
            </a:r>
            <a:r>
              <a:rPr lang="es-PA" dirty="0" err="1"/>
              <a:t>Select</a:t>
            </a:r>
            <a:r>
              <a:rPr lang="es-PA" dirty="0"/>
              <a:t> </a:t>
            </a:r>
            <a:r>
              <a:rPr lang="es-PA" dirty="0" err="1"/>
              <a:t>Mode</a:t>
            </a:r>
            <a:r>
              <a:rPr lang="es-PA" dirty="0"/>
              <a:t> </a:t>
            </a:r>
          </a:p>
          <a:p>
            <a:pPr lvl="1"/>
            <a:r>
              <a:rPr lang="es-PA" dirty="0" err="1"/>
              <a:t>Seleccioen</a:t>
            </a:r>
            <a:r>
              <a:rPr lang="es-PA" dirty="0"/>
              <a:t> un componente (en el PCB) y observe que aparece señalado en el esquemático</a:t>
            </a:r>
          </a:p>
          <a:p>
            <a:r>
              <a:rPr lang="es-PA" dirty="0"/>
              <a:t>También recuerde que los capacitores de desacople debe ir cerca del IC</a:t>
            </a:r>
          </a:p>
          <a:p>
            <a:pPr lvl="1"/>
            <a:r>
              <a:rPr lang="es-PA" dirty="0"/>
              <a:t>Puede ubicarlos con el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r>
              <a:rPr lang="es-PA" dirty="0"/>
              <a:t> (sobre la opción habilitada anteriormente)</a:t>
            </a:r>
          </a:p>
          <a:p>
            <a:pPr lvl="2"/>
            <a:r>
              <a:rPr lang="es-PA" dirty="0"/>
              <a:t>Ir al esquemático</a:t>
            </a:r>
          </a:p>
          <a:p>
            <a:pPr lvl="2"/>
            <a:r>
              <a:rPr lang="es-PA" dirty="0"/>
              <a:t>Ir a </a:t>
            </a:r>
            <a:r>
              <a:rPr lang="es-PA" dirty="0" err="1"/>
              <a:t>Navigator</a:t>
            </a:r>
            <a:r>
              <a:rPr lang="es-PA" dirty="0"/>
              <a:t>, botón derecho y seleccionar los objetos</a:t>
            </a:r>
          </a:p>
          <a:p>
            <a:pPr lvl="2"/>
            <a:r>
              <a:rPr lang="es-PA" dirty="0"/>
              <a:t>Habilitar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endParaRPr lang="es-PA" dirty="0"/>
          </a:p>
          <a:p>
            <a:pPr lvl="2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en esquemático (</a:t>
            </a:r>
            <a:r>
              <a:rPr lang="es-PA" dirty="0" err="1"/>
              <a:t>p.e</a:t>
            </a:r>
            <a:r>
              <a:rPr lang="es-PA" dirty="0"/>
              <a:t>. un capacitor cerca del IC)</a:t>
            </a:r>
          </a:p>
          <a:p>
            <a:pPr lvl="2"/>
            <a:r>
              <a:rPr lang="es-PA" dirty="0"/>
              <a:t>Observar que se muestra el componente en el PCB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DFF3C-5BC3-40F7-80DC-730DE43D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9" r="68417" b="55229"/>
          <a:stretch/>
        </p:blipFill>
        <p:spPr>
          <a:xfrm>
            <a:off x="10723619" y="4909326"/>
            <a:ext cx="1301829" cy="1853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884EA-1D05-479D-9E03-65C1869C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125" y="5156345"/>
            <a:ext cx="2541556" cy="131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C595E1-017A-470A-8470-973886707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81225" b="11387"/>
          <a:stretch/>
        </p:blipFill>
        <p:spPr>
          <a:xfrm>
            <a:off x="9668821" y="1152983"/>
            <a:ext cx="1493242" cy="37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81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Automática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ubicar automáticamente un componente seleccione este bajo el proceso de la filmina anterior (solo porque es más fácil ubicarlo de PCB a esquemático o </a:t>
            </a:r>
            <a:r>
              <a:rPr lang="es-PA" dirty="0" err="1"/>
              <a:t>visceversa</a:t>
            </a:r>
            <a:r>
              <a:rPr lang="es-PA" dirty="0"/>
              <a:t> así)</a:t>
            </a:r>
          </a:p>
          <a:p>
            <a:r>
              <a:rPr lang="es-PA" dirty="0"/>
              <a:t>Por ejemplo queremos ubicar la rama de componentes que están sobre este net de cristal</a:t>
            </a:r>
          </a:p>
          <a:p>
            <a:pPr lvl="1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</a:t>
            </a:r>
            <a:r>
              <a:rPr lang="es-PA" dirty="0" err="1"/>
              <a:t>utilizndo</a:t>
            </a:r>
            <a:r>
              <a:rPr lang="es-PA" dirty="0"/>
              <a:t>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r>
              <a:rPr lang="es-PA" dirty="0"/>
              <a:t> sobre la línea</a:t>
            </a:r>
          </a:p>
          <a:p>
            <a:pPr lvl="1"/>
            <a:r>
              <a:rPr lang="es-PA" dirty="0"/>
              <a:t>Se habilitarán los componentes en el PCB</a:t>
            </a:r>
          </a:p>
          <a:p>
            <a:pPr lvl="1"/>
            <a:r>
              <a:rPr lang="es-PA" dirty="0"/>
              <a:t>Seleccionar el componente en el PCB y</a:t>
            </a:r>
          </a:p>
          <a:p>
            <a:pPr lvl="1"/>
            <a:r>
              <a:rPr lang="es-PA" dirty="0"/>
              <a:t>Luego presionar Tool en el PCB e ir a</a:t>
            </a:r>
          </a:p>
          <a:p>
            <a:pPr lvl="1"/>
            <a:r>
              <a:rPr lang="es-PA" dirty="0"/>
              <a:t> 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  <a:p>
            <a:r>
              <a:rPr lang="es-PA" dirty="0"/>
              <a:t>Podemos utilizar esta misma técnica para más de 1 componente</a:t>
            </a:r>
          </a:p>
          <a:p>
            <a:pPr lvl="1"/>
            <a:r>
              <a:rPr lang="es-PA" dirty="0"/>
              <a:t>Seleccionar más de 1 componente en Esquemático</a:t>
            </a:r>
          </a:p>
          <a:p>
            <a:pPr lvl="1"/>
            <a:r>
              <a:rPr lang="es-PA" dirty="0"/>
              <a:t>Repetir los pasos anteriores en el PCB e ir ubicando cada componente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37EA7-BDBD-4053-82A4-D07532F3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41" y="2801300"/>
            <a:ext cx="3896109" cy="103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B0739-20A7-4073-B38B-D40E775FA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3" t="2080" r="57271" b="66850"/>
          <a:stretch/>
        </p:blipFill>
        <p:spPr>
          <a:xfrm>
            <a:off x="9171963" y="4569404"/>
            <a:ext cx="2759978" cy="1657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C061C-B0F1-4E45-B1A8-B41637C4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109" y="2879466"/>
            <a:ext cx="1505503" cy="16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044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Automática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Otro dato de diseño es tratar de mantener el circuito de cristal cercano al integrado</a:t>
            </a:r>
          </a:p>
          <a:p>
            <a:pPr lvl="1"/>
            <a:r>
              <a:rPr lang="es-PA" dirty="0"/>
              <a:t>Asegura la integridad de la señal de alta frecuencia</a:t>
            </a:r>
          </a:p>
          <a:p>
            <a:endParaRPr lang="es-PA" dirty="0"/>
          </a:p>
          <a:p>
            <a:r>
              <a:rPr lang="es-PA" dirty="0"/>
              <a:t>Ubique todos los componentes pensando de manera en sus </a:t>
            </a:r>
            <a:r>
              <a:rPr lang="es-PA" dirty="0" err="1"/>
              <a:t>accessos</a:t>
            </a:r>
            <a:r>
              <a:rPr lang="es-PA" dirty="0"/>
              <a:t> y ubicación en la tarjeta.</a:t>
            </a:r>
          </a:p>
          <a:p>
            <a:r>
              <a:rPr lang="es-PA" dirty="0"/>
              <a:t>Finalmente observe la vista 3D, el siguiente ejemplo es una tarjeta de </a:t>
            </a:r>
            <a:r>
              <a:rPr lang="es-PA" dirty="0" err="1"/>
              <a:t>motherboard</a:t>
            </a:r>
            <a:r>
              <a:rPr lang="es-PA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D3861-66AF-4393-AE46-742DC908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03" y="4138350"/>
            <a:ext cx="3875253" cy="26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Difusión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Los átomos se mueven de una región altamente concentrada a una baja. </a:t>
            </a:r>
          </a:p>
          <a:p>
            <a:r>
              <a:rPr lang="es-ES" dirty="0"/>
              <a:t>El objetivo es introducir átomos para cambiar resistividad</a:t>
            </a:r>
          </a:p>
          <a:p>
            <a:pPr lvl="1"/>
            <a:r>
              <a:rPr lang="es-ES" dirty="0"/>
              <a:t>realizado a altas temperaturas (1000 a 1200 °C), esto para obtener el perfil de dopaje deseado. </a:t>
            </a:r>
          </a:p>
          <a:p>
            <a:pPr lvl="1"/>
            <a:r>
              <a:rPr lang="es-ES" dirty="0"/>
              <a:t>Las impurezas más comunes insertadas son</a:t>
            </a:r>
          </a:p>
          <a:p>
            <a:pPr lvl="2"/>
            <a:r>
              <a:rPr lang="es-ES" dirty="0"/>
              <a:t>Boro (tipo p)</a:t>
            </a:r>
          </a:p>
          <a:p>
            <a:pPr lvl="2"/>
            <a:r>
              <a:rPr lang="es-ES" dirty="0"/>
              <a:t>Fósforo (tipo n) y </a:t>
            </a:r>
          </a:p>
          <a:p>
            <a:pPr lvl="2"/>
            <a:r>
              <a:rPr lang="es-ES" dirty="0"/>
              <a:t>Arsénico (tipo n)</a:t>
            </a:r>
            <a:endParaRPr lang="en-US" dirty="0"/>
          </a:p>
        </p:txBody>
      </p:sp>
      <p:pic>
        <p:nvPicPr>
          <p:cNvPr id="5122" name="Picture 2" descr="Image result for diffusion wa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5" y="3790604"/>
            <a:ext cx="4308900" cy="28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ffusi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90" y="4400063"/>
            <a:ext cx="3385069" cy="13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638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6</a:t>
            </a:r>
          </a:p>
        </p:txBody>
      </p:sp>
    </p:spTree>
    <p:extLst>
      <p:ext uri="{BB962C8B-B14F-4D97-AF65-F5344CB8AC3E}">
        <p14:creationId xmlns:p14="http://schemas.microsoft.com/office/powerpoint/2010/main" val="8128506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Desactivar Capas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r>
              <a:rPr lang="es-PA" dirty="0" err="1"/>
              <a:t>Sirver</a:t>
            </a:r>
            <a:r>
              <a:rPr lang="es-PA" dirty="0"/>
              <a:t> para dibujar la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273" t="31684" r="2954" b="30924"/>
          <a:stretch/>
        </p:blipFill>
        <p:spPr>
          <a:xfrm>
            <a:off x="7129113" y="3133565"/>
            <a:ext cx="3580192" cy="1078723"/>
          </a:xfrm>
          <a:prstGeom prst="rect">
            <a:avLst/>
          </a:prstGeom>
        </p:spPr>
      </p:pic>
      <p:pic>
        <p:nvPicPr>
          <p:cNvPr id="1026" name="Picture 2" descr="Image result for assembly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33" y="3133565"/>
            <a:ext cx="4557758" cy="26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265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Place </a:t>
            </a:r>
            <a:r>
              <a:rPr lang="es-PA" dirty="0" err="1"/>
              <a:t>Designator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El </a:t>
            </a:r>
            <a:r>
              <a:rPr lang="es-PA" dirty="0" err="1"/>
              <a:t>designador</a:t>
            </a:r>
            <a:r>
              <a:rPr lang="es-PA" dirty="0"/>
              <a:t> nos asegura que aparezca, </a:t>
            </a:r>
            <a:r>
              <a:rPr lang="es-PA" dirty="0" err="1"/>
              <a:t>p.e</a:t>
            </a:r>
            <a:r>
              <a:rPr lang="es-PA" dirty="0"/>
              <a:t>. U1 tanto en el esquemático como U1 en el PCB (recordar,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  <a:p>
            <a:r>
              <a:rPr lang="es-PA" dirty="0"/>
              <a:t>Hace vínculo cruzado con la pieza </a:t>
            </a:r>
          </a:p>
          <a:p>
            <a:r>
              <a:rPr lang="es-PA" dirty="0"/>
              <a:t>Place/</a:t>
            </a:r>
            <a:r>
              <a:rPr lang="es-PA" dirty="0" err="1"/>
              <a:t>String</a:t>
            </a:r>
            <a:endParaRPr lang="es-PA" dirty="0"/>
          </a:p>
          <a:p>
            <a:pPr lvl="1"/>
            <a:r>
              <a:rPr lang="es-PA" dirty="0"/>
              <a:t>En la cadena poner .</a:t>
            </a:r>
            <a:r>
              <a:rPr lang="es-PA" dirty="0" err="1"/>
              <a:t>Designator</a:t>
            </a:r>
            <a:endParaRPr lang="es-PA" dirty="0"/>
          </a:p>
          <a:p>
            <a:pPr lvl="1"/>
            <a:r>
              <a:rPr lang="es-PA" dirty="0"/>
              <a:t>Poner las dimensiones de alto y ancho que convenga</a:t>
            </a:r>
          </a:p>
        </p:txBody>
      </p:sp>
      <p:pic>
        <p:nvPicPr>
          <p:cNvPr id="2050" name="Picture 2" descr="Image result for assembly lay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3609" r="46942" b="24124"/>
          <a:stretch/>
        </p:blipFill>
        <p:spPr bwMode="auto">
          <a:xfrm>
            <a:off x="1698018" y="4544291"/>
            <a:ext cx="2015000" cy="20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7386" t="36559" r="13182" b="28475"/>
          <a:stretch/>
        </p:blipFill>
        <p:spPr>
          <a:xfrm>
            <a:off x="4516582" y="4721522"/>
            <a:ext cx="3657601" cy="18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76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Medir Distancias en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Nos sirve para hacer mediciones exactas</a:t>
            </a:r>
          </a:p>
          <a:p>
            <a:pPr lvl="1"/>
            <a:r>
              <a:rPr lang="es-PA" dirty="0" err="1"/>
              <a:t>Reports</a:t>
            </a:r>
            <a:endParaRPr lang="es-PA" dirty="0"/>
          </a:p>
          <a:p>
            <a:pPr lvl="2"/>
            <a:r>
              <a:rPr lang="es-PA" dirty="0" err="1"/>
              <a:t>Measure</a:t>
            </a:r>
            <a:r>
              <a:rPr lang="es-PA" dirty="0"/>
              <a:t> </a:t>
            </a:r>
            <a:r>
              <a:rPr lang="es-PA" dirty="0" err="1"/>
              <a:t>Distance</a:t>
            </a:r>
            <a:r>
              <a:rPr lang="es-PA" dirty="0"/>
              <a:t> (</a:t>
            </a:r>
            <a:r>
              <a:rPr lang="es-PA" dirty="0" err="1"/>
              <a:t>Ctrl</a:t>
            </a:r>
            <a:r>
              <a:rPr lang="es-PA" dirty="0"/>
              <a:t> + M)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114" t="7050" r="48864" b="72334"/>
          <a:stretch/>
        </p:blipFill>
        <p:spPr>
          <a:xfrm>
            <a:off x="5501627" y="2895599"/>
            <a:ext cx="4548226" cy="2507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432" t="35371" r="34318" b="43204"/>
          <a:stretch/>
        </p:blipFill>
        <p:spPr>
          <a:xfrm>
            <a:off x="540327" y="3920836"/>
            <a:ext cx="4708583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35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</a:t>
            </a:r>
            <a:r>
              <a:rPr lang="es-PA" dirty="0" err="1"/>
              <a:t>Parametors</a:t>
            </a:r>
            <a:r>
              <a:rPr lang="es-PA" dirty="0"/>
              <a:t> Globales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Project/Project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 err="1"/>
              <a:t>Parameters</a:t>
            </a:r>
            <a:endParaRPr lang="es-PA" dirty="0"/>
          </a:p>
          <a:p>
            <a:pPr lvl="1"/>
            <a:r>
              <a:rPr lang="es-PA" dirty="0"/>
              <a:t>Crear un parámetro, por ejemplo “</a:t>
            </a:r>
            <a:r>
              <a:rPr lang="es-PA" dirty="0" err="1"/>
              <a:t>NotFitComp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Crear su valor, por ejemplo “NF”</a:t>
            </a:r>
          </a:p>
          <a:p>
            <a:pPr lvl="1"/>
            <a:r>
              <a:rPr lang="es-PA" dirty="0"/>
              <a:t>OK para crear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50" t="6644" r="53409" b="19380"/>
          <a:stretch/>
        </p:blipFill>
        <p:spPr>
          <a:xfrm>
            <a:off x="7769034" y="1413163"/>
            <a:ext cx="3699164" cy="507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7613" t="15336" b="55558"/>
          <a:stretch/>
        </p:blipFill>
        <p:spPr>
          <a:xfrm>
            <a:off x="249637" y="4984813"/>
            <a:ext cx="4170218" cy="16099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4772" t="19985" r="34432" b="27059"/>
          <a:stretch/>
        </p:blipFill>
        <p:spPr>
          <a:xfrm>
            <a:off x="4605019" y="3926541"/>
            <a:ext cx="2608145" cy="2521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7273" t="34134" r="24886" b="50505"/>
          <a:stretch/>
        </p:blipFill>
        <p:spPr>
          <a:xfrm>
            <a:off x="5348472" y="1526445"/>
            <a:ext cx="2175165" cy="10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04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Procesos previos de Pasar a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Compilar el proyecto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sobre el proyecto</a:t>
            </a:r>
          </a:p>
          <a:p>
            <a:pPr lvl="1"/>
            <a:r>
              <a:rPr lang="es-PA" dirty="0"/>
              <a:t>Compile PCB Project</a:t>
            </a:r>
          </a:p>
          <a:p>
            <a:r>
              <a:rPr lang="es-PA" dirty="0"/>
              <a:t>Verificar la ventana de Mensajes de Errores</a:t>
            </a:r>
          </a:p>
          <a:p>
            <a:r>
              <a:rPr lang="es-PA" dirty="0"/>
              <a:t>Verificar las Nets en la ventana de navegación</a:t>
            </a:r>
          </a:p>
          <a:p>
            <a:pPr lvl="1"/>
            <a:r>
              <a:rPr lang="es-PA" dirty="0"/>
              <a:t>Utilizar Show </a:t>
            </a:r>
            <a:r>
              <a:rPr lang="es-PA" dirty="0" err="1"/>
              <a:t>Graph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7" t="21020" r="56818" b="54927"/>
          <a:stretch/>
        </p:blipFill>
        <p:spPr>
          <a:xfrm>
            <a:off x="6761018" y="1853248"/>
            <a:ext cx="3851564" cy="1248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977" t="15860" b="13802"/>
          <a:stretch/>
        </p:blipFill>
        <p:spPr>
          <a:xfrm>
            <a:off x="7357887" y="3301791"/>
            <a:ext cx="1606003" cy="2047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316" r="70682" b="25847"/>
          <a:stretch/>
        </p:blipFill>
        <p:spPr>
          <a:xfrm>
            <a:off x="9210984" y="3301791"/>
            <a:ext cx="2468399" cy="2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888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Generar Job File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A" dirty="0"/>
              <a:t>Botón derecho sobre el proyecto</a:t>
            </a:r>
          </a:p>
          <a:p>
            <a:r>
              <a:rPr lang="es-PA" dirty="0" err="1"/>
              <a:t>Add</a:t>
            </a:r>
            <a:r>
              <a:rPr lang="es-PA" dirty="0"/>
              <a:t> New To Project</a:t>
            </a:r>
          </a:p>
          <a:p>
            <a:r>
              <a:rPr lang="es-PA" dirty="0"/>
              <a:t>Output Job File</a:t>
            </a:r>
          </a:p>
          <a:p>
            <a:pPr lvl="1"/>
            <a:r>
              <a:rPr lang="es-PA" dirty="0" err="1"/>
              <a:t>Report</a:t>
            </a:r>
            <a:r>
              <a:rPr lang="es-PA" dirty="0"/>
              <a:t> Outputs</a:t>
            </a:r>
          </a:p>
          <a:p>
            <a:pPr lvl="1"/>
            <a:r>
              <a:rPr lang="es-PA" dirty="0"/>
              <a:t>Bill Of Material</a:t>
            </a:r>
          </a:p>
          <a:p>
            <a:pPr lvl="1"/>
            <a:r>
              <a:rPr lang="es-PA" dirty="0"/>
              <a:t>Project</a:t>
            </a:r>
          </a:p>
          <a:p>
            <a:pPr lvl="2"/>
            <a:r>
              <a:rPr lang="es-PA" dirty="0"/>
              <a:t>Botón Derecho/Configure</a:t>
            </a:r>
          </a:p>
          <a:p>
            <a:pPr lvl="2"/>
            <a:r>
              <a:rPr lang="es-PA" dirty="0"/>
              <a:t>Arrastrar </a:t>
            </a:r>
            <a:r>
              <a:rPr lang="es-PA" dirty="0" err="1"/>
              <a:t>LibRef</a:t>
            </a:r>
            <a:endParaRPr lang="es-PA" dirty="0"/>
          </a:p>
          <a:p>
            <a:pPr lvl="2"/>
            <a:r>
              <a:rPr lang="es-PA" dirty="0" err="1"/>
              <a:t>Check</a:t>
            </a:r>
            <a:r>
              <a:rPr lang="es-PA" dirty="0"/>
              <a:t> </a:t>
            </a:r>
            <a:r>
              <a:rPr lang="es-PA" dirty="0" err="1"/>
              <a:t>Solution</a:t>
            </a:r>
            <a:r>
              <a:rPr lang="es-PA" dirty="0"/>
              <a:t> 1, </a:t>
            </a:r>
            <a:r>
              <a:rPr lang="es-PA" dirty="0" err="1"/>
              <a:t>Category</a:t>
            </a:r>
            <a:endParaRPr lang="es-PA" dirty="0"/>
          </a:p>
          <a:p>
            <a:pPr lvl="2"/>
            <a:r>
              <a:rPr lang="es-PA" dirty="0" err="1"/>
              <a:t>Uncheck</a:t>
            </a:r>
            <a:r>
              <a:rPr lang="es-PA" dirty="0"/>
              <a:t> </a:t>
            </a:r>
            <a:r>
              <a:rPr lang="es-PA" dirty="0" err="1"/>
              <a:t>Comment</a:t>
            </a:r>
            <a:r>
              <a:rPr lang="es-PA" dirty="0"/>
              <a:t>, </a:t>
            </a:r>
            <a:r>
              <a:rPr lang="es-PA" dirty="0" err="1"/>
              <a:t>Footprint</a:t>
            </a:r>
            <a:r>
              <a:rPr lang="es-PA" dirty="0"/>
              <a:t>, </a:t>
            </a:r>
            <a:r>
              <a:rPr lang="es-PA" dirty="0" err="1"/>
              <a:t>Package</a:t>
            </a:r>
            <a:endParaRPr lang="es-PA" dirty="0"/>
          </a:p>
          <a:p>
            <a:pPr lvl="2"/>
            <a:r>
              <a:rPr lang="es-PA" dirty="0"/>
              <a:t>Cambiar </a:t>
            </a:r>
            <a:r>
              <a:rPr lang="es-PA" dirty="0" err="1"/>
              <a:t>Production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a 10</a:t>
            </a:r>
          </a:p>
          <a:p>
            <a:r>
              <a:rPr lang="es-PA" dirty="0"/>
              <a:t>Vincular la salida (PDF o Excel)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6" t="26048" r="43976" b="32315"/>
          <a:stretch/>
        </p:blipFill>
        <p:spPr>
          <a:xfrm>
            <a:off x="6754090" y="1218302"/>
            <a:ext cx="3962400" cy="1669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614" t="38984" r="27727" b="25240"/>
          <a:stretch/>
        </p:blipFill>
        <p:spPr>
          <a:xfrm>
            <a:off x="6754091" y="3087204"/>
            <a:ext cx="3962400" cy="17845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8864" t="32921" r="38409" b="34740"/>
          <a:stretch/>
        </p:blipFill>
        <p:spPr>
          <a:xfrm>
            <a:off x="6821739" y="4988336"/>
            <a:ext cx="3131129" cy="1739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1817" t="55356" r="14319" b="31506"/>
          <a:stretch/>
        </p:blipFill>
        <p:spPr>
          <a:xfrm>
            <a:off x="2521527" y="6041838"/>
            <a:ext cx="3145108" cy="6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11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de Esquemático a Diseño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7500361" cy="4195481"/>
          </a:xfrm>
        </p:spPr>
        <p:txBody>
          <a:bodyPr/>
          <a:lstStyle/>
          <a:p>
            <a:r>
              <a:rPr lang="es-PA" dirty="0"/>
              <a:t>Pararse sobre el esquemático</a:t>
            </a:r>
          </a:p>
          <a:p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Aceptar y validar los cambios</a:t>
            </a:r>
          </a:p>
          <a:p>
            <a:r>
              <a:rPr lang="es-PA" dirty="0"/>
              <a:t>Correr </a:t>
            </a:r>
            <a:r>
              <a:rPr lang="es-PA" dirty="0" err="1"/>
              <a:t>Update</a:t>
            </a:r>
            <a:r>
              <a:rPr lang="es-PA" dirty="0"/>
              <a:t> PCB hasta que no </a:t>
            </a:r>
            <a:r>
              <a:rPr lang="es-PA" dirty="0" err="1"/>
              <a:t>hahyan</a:t>
            </a:r>
            <a:r>
              <a:rPr lang="es-PA" dirty="0"/>
              <a:t> diferencias entre el esquemático y el PCB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024" t="6847" r="44772" b="82227"/>
          <a:stretch/>
        </p:blipFill>
        <p:spPr>
          <a:xfrm>
            <a:off x="5736400" y="2052918"/>
            <a:ext cx="3835821" cy="80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2710" r="34091" b="23219"/>
          <a:stretch/>
        </p:blipFill>
        <p:spPr>
          <a:xfrm>
            <a:off x="8242258" y="3059413"/>
            <a:ext cx="3276486" cy="179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7387" t="30900" r="43522" b="55760"/>
          <a:stretch/>
        </p:blipFill>
        <p:spPr>
          <a:xfrm>
            <a:off x="5596599" y="3809999"/>
            <a:ext cx="232756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93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Cambiar las dimensiones y forma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Editar el Origen (donde la tarjeta es 0,0)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 / </a:t>
            </a:r>
            <a:r>
              <a:rPr lang="es-PA" dirty="0" err="1"/>
              <a:t>Origin</a:t>
            </a:r>
            <a:r>
              <a:rPr lang="es-PA" dirty="0"/>
              <a:t> / Set</a:t>
            </a:r>
          </a:p>
          <a:p>
            <a:r>
              <a:rPr lang="es-PA" dirty="0"/>
              <a:t>Cambiar el Snap </a:t>
            </a:r>
            <a:r>
              <a:rPr lang="es-PA" dirty="0" err="1"/>
              <a:t>Grid</a:t>
            </a:r>
            <a:r>
              <a:rPr lang="es-PA" dirty="0"/>
              <a:t> para fácil dimensionamiento</a:t>
            </a:r>
          </a:p>
          <a:p>
            <a:pPr lvl="1"/>
            <a:r>
              <a:rPr lang="es-PA" dirty="0"/>
              <a:t>Botón Derecho / </a:t>
            </a:r>
            <a:r>
              <a:rPr lang="es-PA" dirty="0" err="1"/>
              <a:t>Change</a:t>
            </a:r>
            <a:r>
              <a:rPr lang="es-PA" dirty="0"/>
              <a:t> Snap </a:t>
            </a:r>
            <a:r>
              <a:rPr lang="es-PA" dirty="0" err="1"/>
              <a:t>Grid</a:t>
            </a:r>
            <a:r>
              <a:rPr lang="es-PA" dirty="0"/>
              <a:t> / 100 </a:t>
            </a:r>
            <a:r>
              <a:rPr lang="es-PA" dirty="0" err="1"/>
              <a:t>mils</a:t>
            </a:r>
            <a:endParaRPr lang="es-PA" dirty="0"/>
          </a:p>
          <a:p>
            <a:r>
              <a:rPr lang="es-PA" dirty="0"/>
              <a:t>Ver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Layout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r>
              <a:rPr lang="es-PA" dirty="0"/>
              <a:t>Presionar 1 o View /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Planning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Verificar los modos 1, 2 y 3 y observar las diferencias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091" t="6847" r="54091" b="38580"/>
          <a:stretch/>
        </p:blipFill>
        <p:spPr>
          <a:xfrm>
            <a:off x="8634732" y="1645430"/>
            <a:ext cx="2830241" cy="23585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500" t="6646" r="67386" b="82238"/>
          <a:stretch/>
        </p:blipFill>
        <p:spPr>
          <a:xfrm>
            <a:off x="8634732" y="4364181"/>
            <a:ext cx="245225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92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Selección Cruzada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</a:t>
            </a:r>
            <a:r>
              <a:rPr lang="es-PA" dirty="0" err="1"/>
              <a:t>Ctrl</a:t>
            </a:r>
            <a:r>
              <a:rPr lang="es-PA" dirty="0"/>
              <a:t> + X</a:t>
            </a:r>
          </a:p>
          <a:p>
            <a:r>
              <a:rPr lang="es-PA" dirty="0"/>
              <a:t>Lo que seleccionamos en el esquemático se ve reflejado en el PCB y </a:t>
            </a:r>
            <a:r>
              <a:rPr lang="es-PA" dirty="0" err="1"/>
              <a:t>visceversa</a:t>
            </a:r>
            <a:endParaRPr lang="es-PA" dirty="0"/>
          </a:p>
          <a:p>
            <a:r>
              <a:rPr lang="es-PA" dirty="0"/>
              <a:t>En el esquemático seleccionar el componente</a:t>
            </a:r>
          </a:p>
          <a:p>
            <a:r>
              <a:rPr lang="es-PA" dirty="0"/>
              <a:t>En el PCB en la barra de herramientas</a:t>
            </a:r>
          </a:p>
          <a:p>
            <a:pPr lvl="1"/>
            <a:r>
              <a:rPr lang="es-PA" dirty="0"/>
              <a:t>Tools/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909" t="6444" r="43864" b="29889"/>
          <a:stretch/>
        </p:blipFill>
        <p:spPr>
          <a:xfrm>
            <a:off x="9804928" y="2951018"/>
            <a:ext cx="2040708" cy="28955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796" t="6646" r="15568" b="33325"/>
          <a:stretch/>
        </p:blipFill>
        <p:spPr>
          <a:xfrm>
            <a:off x="5348472" y="4545792"/>
            <a:ext cx="3353417" cy="2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6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Más impurezas implantada!</a:t>
            </a:r>
          </a:p>
          <a:p>
            <a:r>
              <a:rPr lang="es-ES" dirty="0"/>
              <a:t>El implantador produce los iones contaminantes deseados</a:t>
            </a:r>
          </a:p>
          <a:p>
            <a:r>
              <a:rPr lang="es-ES" dirty="0"/>
              <a:t>Realizado en base a aceleración eléctrica de campo</a:t>
            </a:r>
          </a:p>
          <a:p>
            <a:r>
              <a:rPr lang="es-ES" dirty="0"/>
              <a:t>Esta aceleración hace que se impacte sobre el semiconductor.</a:t>
            </a:r>
          </a:p>
          <a:p>
            <a:r>
              <a:rPr lang="es-ES" dirty="0"/>
              <a:t>Realizada para conseguir el perfil de dopaje correcto</a:t>
            </a:r>
            <a:endParaRPr lang="en-US" dirty="0"/>
          </a:p>
        </p:txBody>
      </p:sp>
      <p:pic>
        <p:nvPicPr>
          <p:cNvPr id="6146" name="Picture 2" descr="https://upload.wikimedia.org/wikipedia/commons/thumb/2/28/Ion_implantation_machine_at_LAAS_0521.jpg/800px-Ion_implantation_machine_at_LAAS_0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07" y="2294312"/>
            <a:ext cx="2237669" cy="3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70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18891664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Deshabilitar panel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Deshabilitar el panel de PCB Project o </a:t>
            </a:r>
            <a:r>
              <a:rPr lang="es-PA" dirty="0" err="1"/>
              <a:t>Schematic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DXP / </a:t>
            </a:r>
            <a:r>
              <a:rPr lang="es-PA" dirty="0" err="1"/>
              <a:t>Preferences</a:t>
            </a:r>
            <a:endParaRPr lang="es-PA" dirty="0"/>
          </a:p>
          <a:p>
            <a:pPr lvl="2"/>
            <a:r>
              <a:rPr lang="es-PA" dirty="0" err="1"/>
              <a:t>System</a:t>
            </a:r>
            <a:r>
              <a:rPr lang="es-PA" dirty="0"/>
              <a:t> / </a:t>
            </a:r>
            <a:r>
              <a:rPr lang="es-PA" dirty="0" err="1"/>
              <a:t>Design</a:t>
            </a:r>
            <a:r>
              <a:rPr lang="es-PA" dirty="0"/>
              <a:t> </a:t>
            </a:r>
            <a:r>
              <a:rPr lang="es-PA" dirty="0" err="1"/>
              <a:t>Insight</a:t>
            </a:r>
            <a:endParaRPr lang="es-PA" dirty="0"/>
          </a:p>
          <a:p>
            <a:pPr lvl="2"/>
            <a:r>
              <a:rPr lang="es-PA" dirty="0"/>
              <a:t>PCB Editor</a:t>
            </a:r>
          </a:p>
          <a:p>
            <a:pPr lvl="3"/>
            <a:r>
              <a:rPr lang="es-PA" dirty="0"/>
              <a:t>Deshabilitar </a:t>
            </a:r>
            <a:r>
              <a:rPr lang="es-PA" dirty="0" err="1"/>
              <a:t>Heads</a:t>
            </a:r>
            <a:r>
              <a:rPr lang="es-PA" dirty="0"/>
              <a:t> Up y </a:t>
            </a:r>
            <a:r>
              <a:rPr lang="es-PA" dirty="0" err="1"/>
              <a:t>Hover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091" t="16953" r="42841" b="72941"/>
          <a:stretch/>
        </p:blipFill>
        <p:spPr>
          <a:xfrm>
            <a:off x="7661562" y="2052918"/>
            <a:ext cx="4108499" cy="831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30476" t="14735" r="56303" b="34615"/>
          <a:stretch/>
        </p:blipFill>
        <p:spPr>
          <a:xfrm>
            <a:off x="6851071" y="3084269"/>
            <a:ext cx="1620982" cy="3491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0000" t="44644" r="47387" b="28879"/>
          <a:stretch/>
        </p:blipFill>
        <p:spPr>
          <a:xfrm>
            <a:off x="8825344" y="3922469"/>
            <a:ext cx="275705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40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Designadores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Ir a PCB </a:t>
            </a:r>
            <a:r>
              <a:rPr lang="es-PA" dirty="0" err="1"/>
              <a:t>Filter</a:t>
            </a:r>
            <a:endParaRPr lang="es-PA" dirty="0"/>
          </a:p>
          <a:p>
            <a:pPr lvl="1"/>
            <a:r>
              <a:rPr lang="es-PA" dirty="0"/>
              <a:t>Escribir </a:t>
            </a:r>
            <a:r>
              <a:rPr lang="es-PA" dirty="0" err="1"/>
              <a:t>IsDesignator</a:t>
            </a:r>
            <a:endParaRPr lang="es-PA" dirty="0"/>
          </a:p>
          <a:p>
            <a:pPr lvl="1"/>
            <a:r>
              <a:rPr lang="es-PA" dirty="0" err="1"/>
              <a:t>Check</a:t>
            </a:r>
            <a:r>
              <a:rPr lang="es-PA" dirty="0"/>
              <a:t> a </a:t>
            </a:r>
            <a:r>
              <a:rPr lang="es-PA" dirty="0" err="1"/>
              <a:t>Selected</a:t>
            </a:r>
            <a:endParaRPr lang="es-PA" dirty="0"/>
          </a:p>
          <a:p>
            <a:pPr lvl="1"/>
            <a:r>
              <a:rPr lang="es-PA" dirty="0" err="1"/>
              <a:t>Apply</a:t>
            </a:r>
            <a:r>
              <a:rPr lang="es-PA" dirty="0"/>
              <a:t> To Al</a:t>
            </a:r>
          </a:p>
          <a:p>
            <a:r>
              <a:rPr lang="es-PA" dirty="0"/>
              <a:t>Ir a PCB </a:t>
            </a:r>
            <a:r>
              <a:rPr lang="es-PA" dirty="0" err="1"/>
              <a:t>Navigator</a:t>
            </a:r>
            <a:endParaRPr lang="es-PA" dirty="0"/>
          </a:p>
          <a:p>
            <a:pPr lvl="1"/>
            <a:r>
              <a:rPr lang="es-PA" dirty="0"/>
              <a:t>Seleccionar </a:t>
            </a:r>
            <a:r>
              <a:rPr lang="es-PA" dirty="0" err="1"/>
              <a:t>Hide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360" t="13922" r="26777" b="14730"/>
          <a:stretch/>
        </p:blipFill>
        <p:spPr>
          <a:xfrm>
            <a:off x="5045370" y="1853248"/>
            <a:ext cx="5470229" cy="34359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659" t="13921" r="23523" b="12709"/>
          <a:stretch/>
        </p:blipFill>
        <p:spPr>
          <a:xfrm>
            <a:off x="6885709" y="3711089"/>
            <a:ext cx="4433455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59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Grid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Sobre la </a:t>
            </a:r>
            <a:r>
              <a:rPr lang="es-PA" dirty="0" err="1"/>
              <a:t>penstaña</a:t>
            </a:r>
            <a:r>
              <a:rPr lang="es-PA" dirty="0"/>
              <a:t> </a:t>
            </a:r>
            <a:r>
              <a:rPr lang="es-PA" dirty="0" err="1"/>
              <a:t>Snaps</a:t>
            </a:r>
            <a:r>
              <a:rPr lang="es-PA" dirty="0"/>
              <a:t> (Inferior Derecha sobre Instruments)</a:t>
            </a:r>
          </a:p>
          <a:p>
            <a:pPr lvl="1"/>
            <a:r>
              <a:rPr lang="es-PA" dirty="0"/>
              <a:t>Snap</a:t>
            </a:r>
          </a:p>
          <a:p>
            <a:pPr lvl="1"/>
            <a:r>
              <a:rPr lang="es-PA" dirty="0" err="1"/>
              <a:t>Grids</a:t>
            </a:r>
            <a:r>
              <a:rPr lang="es-PA" dirty="0"/>
              <a:t>…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181" t="19177" r="31478" b="44846"/>
          <a:stretch/>
        </p:blipFill>
        <p:spPr>
          <a:xfrm>
            <a:off x="4613563" y="2660073"/>
            <a:ext cx="6137565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24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Shortcut</a:t>
            </a:r>
            <a:r>
              <a:rPr lang="es-PA" dirty="0"/>
              <a:t> de </a:t>
            </a:r>
            <a:r>
              <a:rPr lang="es-PA" dirty="0" err="1"/>
              <a:t>Altium</a:t>
            </a:r>
            <a:r>
              <a:rPr lang="es-PA" dirty="0"/>
              <a:t> (Place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r>
              <a:rPr lang="es-PA" dirty="0"/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T</a:t>
            </a:r>
          </a:p>
          <a:p>
            <a:r>
              <a:rPr lang="es-PA" dirty="0" err="1"/>
              <a:t>Click</a:t>
            </a:r>
            <a:r>
              <a:rPr lang="es-PA" dirty="0"/>
              <a:t> sobre el PCB</a:t>
            </a:r>
          </a:p>
          <a:p>
            <a:r>
              <a:rPr lang="es-PA" dirty="0"/>
              <a:t>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58" t="23623" r="36137" b="32112"/>
          <a:stretch/>
        </p:blipFill>
        <p:spPr>
          <a:xfrm>
            <a:off x="4184073" y="3725996"/>
            <a:ext cx="4288198" cy="2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51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Presionar y habilitar las capas</a:t>
            </a:r>
          </a:p>
          <a:p>
            <a:r>
              <a:rPr lang="es-PA" dirty="0"/>
              <a:t>Habilitar las capas especiales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28 (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)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  <a:p>
            <a:r>
              <a:rPr lang="es-PA" dirty="0" err="1"/>
              <a:t>Habilitelas</a:t>
            </a:r>
            <a:r>
              <a:rPr lang="es-PA" dirty="0"/>
              <a:t> y cambie el nombre</a:t>
            </a:r>
          </a:p>
          <a:p>
            <a:r>
              <a:rPr lang="es-PA" dirty="0"/>
              <a:t>Dibuje en la capa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los limites del PCB</a:t>
            </a:r>
          </a:p>
          <a:p>
            <a:pPr lvl="1"/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pPr lvl="1"/>
            <a:r>
              <a:rPr lang="es-PA" dirty="0"/>
              <a:t>Seleccione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pPr lvl="1"/>
            <a:r>
              <a:rPr lang="es-PA" dirty="0"/>
              <a:t>Dibuje el contorno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864" t="8667" r="21364" b="24027"/>
          <a:stretch/>
        </p:blipFill>
        <p:spPr>
          <a:xfrm>
            <a:off x="8825346" y="1634834"/>
            <a:ext cx="3020290" cy="46135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091" t="16953" r="23636" b="61421"/>
          <a:stretch/>
        </p:blipFill>
        <p:spPr>
          <a:xfrm>
            <a:off x="5084619" y="5082336"/>
            <a:ext cx="3574473" cy="1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47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Job Files Output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Seleccione el Job File Output y </a:t>
            </a:r>
          </a:p>
          <a:p>
            <a:r>
              <a:rPr lang="es-PA" dirty="0"/>
              <a:t>Habilite o deshabilite las capas</a:t>
            </a:r>
          </a:p>
          <a:p>
            <a:r>
              <a:rPr lang="es-PA" dirty="0"/>
              <a:t>Incluir las capas y marcas que</a:t>
            </a:r>
          </a:p>
          <a:p>
            <a:r>
              <a:rPr lang="es-PA" dirty="0"/>
              <a:t>Se muestran en la figura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54" t="14528" r="33068" b="16347"/>
          <a:stretch/>
        </p:blipFill>
        <p:spPr>
          <a:xfrm>
            <a:off x="6407877" y="1853248"/>
            <a:ext cx="5548596" cy="3818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64" t="14933" r="32386" b="62430"/>
          <a:stretch/>
        </p:blipFill>
        <p:spPr>
          <a:xfrm>
            <a:off x="597748" y="4119687"/>
            <a:ext cx="5638801" cy="1551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114" t="40197" r="25681" b="17964"/>
          <a:stretch/>
        </p:blipFill>
        <p:spPr>
          <a:xfrm>
            <a:off x="6379218" y="4150658"/>
            <a:ext cx="4623945" cy="24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4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pPr lvl="1"/>
            <a:r>
              <a:rPr lang="es-PA" dirty="0"/>
              <a:t>Cambie</a:t>
            </a:r>
          </a:p>
          <a:p>
            <a:pPr lvl="2"/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/ </a:t>
            </a:r>
            <a:r>
              <a:rPr lang="es-PA" dirty="0" err="1"/>
              <a:t>Width</a:t>
            </a:r>
            <a:r>
              <a:rPr lang="es-PA" dirty="0"/>
              <a:t> (0.3, 0.3 0.5)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</a:t>
            </a:r>
            <a:r>
              <a:rPr lang="es-PA" dirty="0"/>
              <a:t> Style (0.6 todo, 0.3 </a:t>
            </a:r>
            <a:r>
              <a:rPr lang="es-PA" dirty="0" err="1"/>
              <a:t>hole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Sikder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0.1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(0.2 / 10)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To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(0.2)</a:t>
            </a:r>
          </a:p>
          <a:p>
            <a:pPr lvl="2"/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(0.1)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000" t="18166" r="49091" b="43431"/>
          <a:stretch/>
        </p:blipFill>
        <p:spPr>
          <a:xfrm>
            <a:off x="6443650" y="1853248"/>
            <a:ext cx="5374277" cy="3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54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Verificar Reglas de 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/>
              <a:t>Tools /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endParaRPr lang="es-PA" dirty="0"/>
          </a:p>
          <a:p>
            <a:pPr lvl="1"/>
            <a:r>
              <a:rPr lang="es-PA" dirty="0"/>
              <a:t>Verificar los mensajes y corregir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568" t="7050" r="48750" b="85270"/>
          <a:stretch/>
        </p:blipFill>
        <p:spPr>
          <a:xfrm>
            <a:off x="6470072" y="2052918"/>
            <a:ext cx="3969643" cy="8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7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Deposición</a:t>
            </a:r>
            <a:r>
              <a:rPr lang="en-US" sz="3600" dirty="0"/>
              <a:t> de vapor </a:t>
            </a:r>
            <a:r>
              <a:rPr lang="en-US" sz="3600" dirty="0" err="1"/>
              <a:t>químico</a:t>
            </a:r>
            <a:r>
              <a:rPr lang="en-US" sz="3600" dirty="0"/>
              <a:t> (CVD)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hace reaccionar gas/vapor </a:t>
            </a:r>
            <a:r>
              <a:rPr lang="es-ES" dirty="0" err="1"/>
              <a:t>quimacamente</a:t>
            </a:r>
            <a:r>
              <a:rPr lang="es-ES" dirty="0"/>
              <a:t>. Obvio.</a:t>
            </a:r>
          </a:p>
          <a:p>
            <a:r>
              <a:rPr lang="es-ES" dirty="0"/>
              <a:t>Con:  Las propiedades conseguidas aquí no son mejores que en otros procesos</a:t>
            </a:r>
          </a:p>
          <a:p>
            <a:r>
              <a:rPr lang="es-ES" dirty="0"/>
              <a:t>Pro:  Mejora el aislamiento térmico. </a:t>
            </a:r>
          </a:p>
          <a:p>
            <a:r>
              <a:rPr lang="es-ES" dirty="0"/>
              <a:t>Proceso rápido y de baja temperatura (</a:t>
            </a:r>
            <a:r>
              <a:rPr lang="en-US" dirty="0"/>
              <a:t>&lt; </a:t>
            </a:r>
            <a:r>
              <a:rPr lang="es-ES" dirty="0"/>
              <a:t>500°C).</a:t>
            </a:r>
            <a:endParaRPr lang="en-US" dirty="0"/>
          </a:p>
        </p:txBody>
      </p:sp>
      <p:pic>
        <p:nvPicPr>
          <p:cNvPr id="7170" name="Picture 2" descr="https://upload.wikimedia.org/wikipedia/commons/thumb/b/b1/PICT0111.JPG/220px-PICT0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89" y="2942379"/>
            <a:ext cx="2687377" cy="3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18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Metalización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He aquí la parte importante!</a:t>
            </a:r>
          </a:p>
          <a:p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diviersos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pPr lvl="1"/>
            <a:r>
              <a:rPr lang="es-ES" dirty="0"/>
              <a:t>transistores, condensadores, etc. para formar el circuito integrado </a:t>
            </a:r>
          </a:p>
          <a:p>
            <a:r>
              <a:rPr lang="es-ES" dirty="0"/>
              <a:t>Deposición inicial de un metal sobre la superficie del Silicio. </a:t>
            </a:r>
          </a:p>
          <a:p>
            <a:r>
              <a:rPr lang="es-ES" dirty="0"/>
              <a:t>Deposición electrónica, que normalmente es de 1 a 2 minutos.</a:t>
            </a:r>
            <a:endParaRPr lang="en-US" dirty="0"/>
          </a:p>
        </p:txBody>
      </p:sp>
      <p:pic>
        <p:nvPicPr>
          <p:cNvPr id="8194" name="Picture 2" descr="Image result for wafer metal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217998"/>
            <a:ext cx="3322724" cy="24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fer metal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4150658"/>
            <a:ext cx="3691572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64757" y="811876"/>
            <a:ext cx="1537854" cy="604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Fotolitografía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Definimos la geometría de los diversos componentes.</a:t>
            </a:r>
          </a:p>
          <a:p>
            <a:r>
              <a:rPr lang="es-ES" dirty="0"/>
              <a:t>Se recubre la oblea con una capa fotosensible llamada sustancia </a:t>
            </a:r>
            <a:r>
              <a:rPr lang="es-ES" dirty="0" err="1"/>
              <a:t>fotoendurecible</a:t>
            </a:r>
            <a:r>
              <a:rPr lang="es-ES" dirty="0"/>
              <a:t> bajo la técnica “de giro”</a:t>
            </a:r>
          </a:p>
          <a:p>
            <a:r>
              <a:rPr lang="es-ES" dirty="0"/>
              <a:t>Seguido, se expone a luz UV. </a:t>
            </a:r>
          </a:p>
          <a:p>
            <a:r>
              <a:rPr lang="es-ES" dirty="0"/>
              <a:t>Áreas opuestas se ablandarán y podrán ser removidas con un químico, produciendo geométricamente un componente fino. </a:t>
            </a:r>
          </a:p>
        </p:txBody>
      </p:sp>
      <p:pic>
        <p:nvPicPr>
          <p:cNvPr id="9218" name="Picture 2" descr="https://upload.wikimedia.org/wikipedia/commons/thumb/b/b0/Photolithography_etching_process.svg/320px-Photolithography_etching_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38" y="877194"/>
            <a:ext cx="1167661" cy="5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4" y="4572374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57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Empacado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Contiene varios CI (Circuitos Integrados) finalizados.</a:t>
            </a:r>
          </a:p>
          <a:p>
            <a:r>
              <a:rPr lang="es-ES" dirty="0"/>
              <a:t>De 10 o más transistores en un área rectangular</a:t>
            </a:r>
          </a:p>
          <a:p>
            <a:pPr lvl="1"/>
            <a:r>
              <a:rPr lang="es-ES" dirty="0"/>
              <a:t>1mm x 10 mm</a:t>
            </a:r>
          </a:p>
          <a:p>
            <a:r>
              <a:rPr lang="es-ES" dirty="0"/>
              <a:t>Se prepara el IC rebanándolo</a:t>
            </a:r>
          </a:p>
          <a:p>
            <a:r>
              <a:rPr lang="es-ES" dirty="0"/>
              <a:t>Se prueban y montan en </a:t>
            </a:r>
            <a:r>
              <a:rPr lang="es-ES" dirty="0" err="1"/>
              <a:t>cápsulaas</a:t>
            </a:r>
            <a:endParaRPr lang="es-ES" dirty="0"/>
          </a:p>
          <a:p>
            <a:r>
              <a:rPr lang="es-ES" dirty="0"/>
              <a:t>Normalmente se utilizan alambres de oro para conectar las terminales</a:t>
            </a:r>
          </a:p>
          <a:p>
            <a:r>
              <a:rPr lang="es-ES" dirty="0"/>
              <a:t>Se sella el paquete con plástico o resina </a:t>
            </a:r>
            <a:r>
              <a:rPr lang="es-ES" dirty="0" err="1"/>
              <a:t>epóxica</a:t>
            </a:r>
            <a:r>
              <a:rPr lang="es-ES" dirty="0"/>
              <a:t>.</a:t>
            </a:r>
          </a:p>
        </p:txBody>
      </p:sp>
      <p:pic>
        <p:nvPicPr>
          <p:cNvPr id="6" name="Picture 4" descr="Image result for INTEGRATED CIRCUI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3495186"/>
            <a:ext cx="1879990" cy="16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1559599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90041"/>
            <a:ext cx="9404723" cy="1400530"/>
          </a:xfrm>
        </p:spPr>
        <p:txBody>
          <a:bodyPr/>
          <a:lstStyle/>
          <a:p>
            <a:r>
              <a:rPr lang="en-US" dirty="0" err="1"/>
              <a:t>Tecnologías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616353" cy="419548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Resistor–transistor </a:t>
            </a:r>
            <a:r>
              <a:rPr lang="es-ES" dirty="0" err="1"/>
              <a:t>logic</a:t>
            </a:r>
            <a:r>
              <a:rPr lang="es-ES" dirty="0"/>
              <a:t> (RTL)</a:t>
            </a:r>
          </a:p>
          <a:p>
            <a:pPr lvl="1"/>
            <a:r>
              <a:rPr lang="es-ES" dirty="0" err="1"/>
              <a:t>Direct-coupled</a:t>
            </a:r>
            <a:r>
              <a:rPr lang="es-ES" dirty="0"/>
              <a:t> transistor </a:t>
            </a:r>
            <a:r>
              <a:rPr lang="es-ES" dirty="0" err="1"/>
              <a:t>logic</a:t>
            </a:r>
            <a:r>
              <a:rPr lang="es-ES" dirty="0"/>
              <a:t> (DCTL)</a:t>
            </a:r>
          </a:p>
          <a:p>
            <a:pPr lvl="1"/>
            <a:r>
              <a:rPr lang="es-ES" dirty="0"/>
              <a:t>Resistor–capacitor–transistor </a:t>
            </a:r>
            <a:r>
              <a:rPr lang="es-ES" dirty="0" err="1"/>
              <a:t>logic</a:t>
            </a:r>
            <a:r>
              <a:rPr lang="es-ES" dirty="0"/>
              <a:t> (RCTL)</a:t>
            </a:r>
          </a:p>
          <a:p>
            <a:r>
              <a:rPr lang="es-ES" dirty="0" err="1"/>
              <a:t>Diode</a:t>
            </a:r>
            <a:r>
              <a:rPr lang="es-ES" dirty="0"/>
              <a:t>–transistor </a:t>
            </a:r>
            <a:r>
              <a:rPr lang="es-ES" dirty="0" err="1"/>
              <a:t>logic</a:t>
            </a:r>
            <a:r>
              <a:rPr lang="es-ES" dirty="0"/>
              <a:t> (DTL)</a:t>
            </a:r>
          </a:p>
          <a:p>
            <a:pPr lvl="1"/>
            <a:r>
              <a:rPr lang="es-ES" dirty="0" err="1"/>
              <a:t>Complemented</a:t>
            </a:r>
            <a:r>
              <a:rPr lang="es-ES" dirty="0"/>
              <a:t> transistor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(CTDL)</a:t>
            </a:r>
          </a:p>
          <a:p>
            <a:pPr lvl="1"/>
            <a:r>
              <a:rPr lang="es-ES" dirty="0"/>
              <a:t>High-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(HTL)</a:t>
            </a:r>
          </a:p>
          <a:p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(ECL)</a:t>
            </a:r>
          </a:p>
          <a:p>
            <a:pPr lvl="1"/>
            <a:r>
              <a:rPr lang="es-ES" dirty="0"/>
              <a:t>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(PECL)</a:t>
            </a:r>
          </a:p>
          <a:p>
            <a:pPr lvl="1"/>
            <a:r>
              <a:rPr lang="es-ES" dirty="0" err="1"/>
              <a:t>Low-voltage</a:t>
            </a:r>
            <a:r>
              <a:rPr lang="es-ES" dirty="0"/>
              <a:t> 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(LVPECL)</a:t>
            </a:r>
          </a:p>
          <a:p>
            <a:r>
              <a:rPr lang="es-ES" dirty="0" err="1"/>
              <a:t>Gunning</a:t>
            </a:r>
            <a:r>
              <a:rPr lang="es-ES" dirty="0"/>
              <a:t> </a:t>
            </a:r>
            <a:r>
              <a:rPr lang="es-ES" dirty="0" err="1"/>
              <a:t>transceiver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(GTL)</a:t>
            </a:r>
          </a:p>
          <a:p>
            <a:r>
              <a:rPr lang="es-ES" dirty="0"/>
              <a:t>Transistor–transistor </a:t>
            </a:r>
            <a:r>
              <a:rPr lang="es-ES" dirty="0" err="1"/>
              <a:t>logic</a:t>
            </a:r>
            <a:r>
              <a:rPr lang="es-ES" dirty="0"/>
              <a:t> (TTL)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1173" y="2052918"/>
            <a:ext cx="522284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P-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(PMOS)</a:t>
            </a:r>
          </a:p>
          <a:p>
            <a:r>
              <a:rPr lang="es-ES" dirty="0"/>
              <a:t>N-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(NMOS)</a:t>
            </a:r>
          </a:p>
          <a:p>
            <a:r>
              <a:rPr lang="es-ES" dirty="0" err="1"/>
              <a:t>Depletion</a:t>
            </a:r>
            <a:r>
              <a:rPr lang="es-ES" dirty="0"/>
              <a:t>-load NMOS </a:t>
            </a:r>
            <a:r>
              <a:rPr lang="es-ES" dirty="0" err="1"/>
              <a:t>logic</a:t>
            </a:r>
            <a:endParaRPr lang="es-ES" dirty="0"/>
          </a:p>
          <a:p>
            <a:r>
              <a:rPr lang="es-ES" dirty="0"/>
              <a:t>High-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nMOS</a:t>
            </a:r>
            <a:r>
              <a:rPr lang="es-ES" dirty="0"/>
              <a:t> (HMOS)</a:t>
            </a:r>
          </a:p>
          <a:p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(CMOS)</a:t>
            </a:r>
          </a:p>
          <a:p>
            <a:r>
              <a:rPr lang="es-ES" dirty="0"/>
              <a:t>Bipolar </a:t>
            </a:r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BiCMOS</a:t>
            </a:r>
            <a:r>
              <a:rPr lang="es-ES" dirty="0"/>
              <a:t>)</a:t>
            </a:r>
          </a:p>
          <a:p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injection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(I2L)</a:t>
            </a:r>
          </a:p>
        </p:txBody>
      </p:sp>
    </p:spTree>
    <p:extLst>
      <p:ext uri="{BB962C8B-B14F-4D97-AF65-F5344CB8AC3E}">
        <p14:creationId xmlns:p14="http://schemas.microsoft.com/office/powerpoint/2010/main" val="368984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TTL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tecnología de construcción de circuitos electrónicos digitales </a:t>
            </a:r>
          </a:p>
          <a:p>
            <a:r>
              <a:rPr lang="es-ES" dirty="0"/>
              <a:t>En los componentes fabricados con tecnología TTL los elementos de entrada y salida del dispositivo son transistores bipolares</a:t>
            </a:r>
            <a:endParaRPr lang="en-US" dirty="0"/>
          </a:p>
        </p:txBody>
      </p:sp>
      <p:pic>
        <p:nvPicPr>
          <p:cNvPr id="11268" name="Picture 4" descr="https://upload.wikimedia.org/wikipedia/commons/thumb/e/ef/TTL_NAND.PNG/300px-TTL_N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2" y="3741156"/>
            <a:ext cx="389000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CMOS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CMOS (</a:t>
            </a:r>
            <a:r>
              <a:rPr lang="es-ES" dirty="0" err="1"/>
              <a:t>Complementary</a:t>
            </a:r>
            <a:r>
              <a:rPr lang="es-ES" dirty="0"/>
              <a:t> Metal Oxide </a:t>
            </a:r>
            <a:r>
              <a:rPr lang="es-ES" dirty="0" err="1"/>
              <a:t>Smiconductor</a:t>
            </a:r>
            <a:r>
              <a:rPr lang="es-ES" dirty="0"/>
              <a:t>) </a:t>
            </a:r>
          </a:p>
          <a:p>
            <a:r>
              <a:rPr lang="es-ES" dirty="0"/>
              <a:t>Uso de transistores </a:t>
            </a:r>
            <a:r>
              <a:rPr lang="es-ES" dirty="0" err="1"/>
              <a:t>pMOS</a:t>
            </a:r>
            <a:r>
              <a:rPr lang="es-ES" dirty="0"/>
              <a:t> y tipo </a:t>
            </a:r>
            <a:r>
              <a:rPr lang="es-ES" dirty="0" err="1"/>
              <a:t>nMOS</a:t>
            </a:r>
            <a:endParaRPr lang="es-ES" dirty="0"/>
          </a:p>
          <a:p>
            <a:pPr lvl="1"/>
            <a:r>
              <a:rPr lang="es-ES" dirty="0"/>
              <a:t>en estado de reposo el consumo de energía es únicamente el debido a las corrientes parásitas</a:t>
            </a:r>
          </a:p>
          <a:p>
            <a:r>
              <a:rPr lang="es-ES" dirty="0"/>
              <a:t>Actualmente la mayoría de CI o IC son CMOS</a:t>
            </a:r>
          </a:p>
          <a:p>
            <a:pPr lvl="1"/>
            <a:r>
              <a:rPr lang="es-ES" dirty="0"/>
              <a:t>Microprocesadores</a:t>
            </a:r>
          </a:p>
          <a:p>
            <a:pPr lvl="1"/>
            <a:r>
              <a:rPr lang="es-ES" dirty="0"/>
              <a:t>Memorias</a:t>
            </a:r>
          </a:p>
          <a:p>
            <a:pPr lvl="1"/>
            <a:r>
              <a:rPr lang="es-ES" dirty="0"/>
              <a:t>procesadores digitales de señales, etc.</a:t>
            </a:r>
          </a:p>
          <a:p>
            <a:endParaRPr lang="es-ES" dirty="0"/>
          </a:p>
          <a:p>
            <a:r>
              <a:rPr lang="es-ES" dirty="0" err="1"/>
              <a:t>Drain</a:t>
            </a:r>
            <a:r>
              <a:rPr lang="es-ES" dirty="0"/>
              <a:t> </a:t>
            </a:r>
            <a:r>
              <a:rPr lang="en-US" dirty="0"/>
              <a:t>y </a:t>
            </a:r>
            <a:r>
              <a:rPr lang="en-US" dirty="0" err="1"/>
              <a:t>Souces</a:t>
            </a:r>
            <a:r>
              <a:rPr lang="en-US" dirty="0"/>
              <a:t> (D y S) son las terminals de </a:t>
            </a:r>
            <a:r>
              <a:rPr lang="en-US" dirty="0" err="1"/>
              <a:t>salida</a:t>
            </a:r>
            <a:r>
              <a:rPr lang="en-US" dirty="0"/>
              <a:t> del semiconductor</a:t>
            </a:r>
            <a:r>
              <a:rPr lang="es-ES" dirty="0"/>
              <a:t>.  </a:t>
            </a:r>
            <a:r>
              <a:rPr lang="es-ES" dirty="0" err="1"/>
              <a:t>Gate</a:t>
            </a:r>
            <a:r>
              <a:rPr lang="es-ES" dirty="0"/>
              <a:t> (G) es la terminal de entrada</a:t>
            </a:r>
          </a:p>
          <a:p>
            <a:r>
              <a:rPr lang="es-ES" dirty="0"/>
              <a:t>Son “regenerativos”: una señal degradada que acometa una puerta lógica CMOS se verá restaurada a su valor lógico inicial 0 </a:t>
            </a:r>
            <a:r>
              <a:rPr lang="es-ES" dirty="0" err="1"/>
              <a:t>ó</a:t>
            </a:r>
            <a:r>
              <a:rPr lang="es-ES" dirty="0"/>
              <a:t> 1</a:t>
            </a:r>
            <a:endParaRPr lang="en-US" dirty="0"/>
          </a:p>
        </p:txBody>
      </p:sp>
      <p:pic>
        <p:nvPicPr>
          <p:cNvPr id="13314" name="Picture 2" descr="https://upload.wikimedia.org/wikipedia/commons/5/51/Static_CMOS_Inver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3442720"/>
            <a:ext cx="2021904" cy="20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a/a5/MOSFET_Structure.png/220px-MOSFET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1796692"/>
            <a:ext cx="1929884" cy="12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Concepto de VLSI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VLSI = </a:t>
            </a:r>
            <a:r>
              <a:rPr lang="es-PA" dirty="0" err="1"/>
              <a:t>Very</a:t>
            </a:r>
            <a:r>
              <a:rPr lang="es-PA" dirty="0"/>
              <a:t> </a:t>
            </a:r>
            <a:r>
              <a:rPr lang="es-PA" dirty="0" err="1"/>
              <a:t>Large</a:t>
            </a:r>
            <a:r>
              <a:rPr lang="es-PA" dirty="0"/>
              <a:t> </a:t>
            </a:r>
            <a:r>
              <a:rPr lang="es-PA" dirty="0" err="1"/>
              <a:t>Scale</a:t>
            </a:r>
            <a:r>
              <a:rPr lang="es-PA" dirty="0"/>
              <a:t> </a:t>
            </a:r>
            <a:r>
              <a:rPr lang="es-PA" dirty="0" err="1"/>
              <a:t>Integration</a:t>
            </a:r>
            <a:endParaRPr lang="es-PA" dirty="0"/>
          </a:p>
          <a:p>
            <a:r>
              <a:rPr lang="es-PA" dirty="0"/>
              <a:t>Circuitos basados en transistores (desde 1980) impulsada por las </a:t>
            </a:r>
            <a:r>
              <a:rPr lang="es-PA" dirty="0" err="1"/>
              <a:t>las</a:t>
            </a:r>
            <a:r>
              <a:rPr lang="es-PA" dirty="0"/>
              <a:t> nuevas industrias.</a:t>
            </a:r>
          </a:p>
          <a:p>
            <a:r>
              <a:rPr lang="es-PA" dirty="0"/>
              <a:t>Los primeros CI no contaban con muchos componentes, </a:t>
            </a:r>
            <a:r>
              <a:rPr lang="es-PA" dirty="0" err="1"/>
              <a:t>p.e</a:t>
            </a:r>
            <a:r>
              <a:rPr lang="es-PA" dirty="0"/>
              <a:t>. un transistor solamente.</a:t>
            </a:r>
          </a:p>
          <a:p>
            <a:r>
              <a:rPr lang="es-PA" dirty="0"/>
              <a:t>A medida de los años se fueron agregando más componentes hasta lograr lo que conocemos como VLSI, </a:t>
            </a:r>
            <a:r>
              <a:rPr lang="es-PA" dirty="0" err="1"/>
              <a:t>p.e</a:t>
            </a:r>
            <a:r>
              <a:rPr lang="es-PA" dirty="0"/>
              <a:t>. un MPU.</a:t>
            </a:r>
          </a:p>
          <a:p>
            <a:pPr lvl="1"/>
            <a:r>
              <a:rPr lang="es-PA" dirty="0"/>
              <a:t>Tubos al vacío</a:t>
            </a:r>
          </a:p>
          <a:p>
            <a:pPr lvl="1"/>
            <a:r>
              <a:rPr lang="es-PA" dirty="0"/>
              <a:t>Circuitos discretos</a:t>
            </a:r>
          </a:p>
          <a:p>
            <a:pPr lvl="1"/>
            <a:r>
              <a:rPr lang="es-PA" dirty="0"/>
              <a:t>Circuitos integrados (agrupaban resistores, capacitores)</a:t>
            </a:r>
          </a:p>
          <a:p>
            <a:pPr lvl="1"/>
            <a:r>
              <a:rPr lang="es-PA" dirty="0"/>
              <a:t>LSI &lt;1000, VLSI &gt; 1000s hasta millones</a:t>
            </a:r>
          </a:p>
          <a:p>
            <a:r>
              <a:rPr lang="es-PA" dirty="0"/>
              <a:t>2006 -&gt; 65 </a:t>
            </a:r>
            <a:r>
              <a:rPr lang="es-PA" dirty="0" err="1"/>
              <a:t>nm</a:t>
            </a:r>
            <a:r>
              <a:rPr lang="es-PA" dirty="0"/>
              <a:t>, </a:t>
            </a:r>
          </a:p>
          <a:p>
            <a:r>
              <a:rPr lang="es-PA" dirty="0"/>
              <a:t>2010 -&gt; 32 </a:t>
            </a:r>
            <a:r>
              <a:rPr lang="es-PA" dirty="0" err="1"/>
              <a:t>nm</a:t>
            </a:r>
            <a:endParaRPr lang="es-PA" dirty="0"/>
          </a:p>
          <a:p>
            <a:endParaRPr lang="es-PA" dirty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3792402"/>
            <a:ext cx="3183058" cy="29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9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PA" dirty="0"/>
              <a:t>Escalado</a:t>
            </a:r>
          </a:p>
        </p:txBody>
      </p:sp>
      <p:sp>
        <p:nvSpPr>
          <p:cNvPr id="5" name="Marcador de texto 13"/>
          <p:cNvSpPr txBox="1">
            <a:spLocks/>
          </p:cNvSpPr>
          <p:nvPr/>
        </p:nvSpPr>
        <p:spPr>
          <a:xfrm>
            <a:off x="1154953" y="3179764"/>
            <a:ext cx="314187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10.000 nm – 1971</a:t>
            </a:r>
          </a:p>
          <a:p>
            <a:r>
              <a:rPr lang="es-PA"/>
              <a:t>3.000 nm – 1975</a:t>
            </a:r>
          </a:p>
          <a:p>
            <a:r>
              <a:rPr lang="es-PA"/>
              <a:t>1.500 nm – 1982</a:t>
            </a:r>
          </a:p>
          <a:p>
            <a:r>
              <a:rPr lang="es-PA"/>
              <a:t>1.000 nm – 1985</a:t>
            </a:r>
          </a:p>
          <a:p>
            <a:r>
              <a:rPr lang="es-PA"/>
              <a:t>800 nm – 1989</a:t>
            </a:r>
          </a:p>
          <a:p>
            <a:r>
              <a:rPr lang="es-PA"/>
              <a:t>600 nm – 1994</a:t>
            </a:r>
          </a:p>
          <a:p>
            <a:endParaRPr lang="es-PA" dirty="0"/>
          </a:p>
        </p:txBody>
      </p:sp>
      <p:sp>
        <p:nvSpPr>
          <p:cNvPr id="6" name="Marcador de texto 14"/>
          <p:cNvSpPr txBox="1">
            <a:spLocks/>
          </p:cNvSpPr>
          <p:nvPr/>
        </p:nvSpPr>
        <p:spPr>
          <a:xfrm>
            <a:off x="4512721" y="3179763"/>
            <a:ext cx="314700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350 nm – 1995</a:t>
            </a:r>
          </a:p>
          <a:p>
            <a:r>
              <a:rPr lang="es-PA"/>
              <a:t>250 nm – 1997</a:t>
            </a:r>
          </a:p>
          <a:p>
            <a:r>
              <a:rPr lang="es-PA"/>
              <a:t>180 nm – 1999</a:t>
            </a:r>
          </a:p>
          <a:p>
            <a:r>
              <a:rPr lang="es-PA"/>
              <a:t>130 nm – 2002</a:t>
            </a:r>
          </a:p>
          <a:p>
            <a:r>
              <a:rPr lang="es-PA"/>
              <a:t>90 nm – 2004</a:t>
            </a:r>
          </a:p>
          <a:p>
            <a:r>
              <a:rPr lang="es-PA"/>
              <a:t>65 nm – 2006</a:t>
            </a:r>
            <a:endParaRPr lang="es-PA" dirty="0"/>
          </a:p>
        </p:txBody>
      </p:sp>
      <p:sp>
        <p:nvSpPr>
          <p:cNvPr id="7" name="Marcador de texto 15"/>
          <p:cNvSpPr txBox="1">
            <a:spLocks/>
          </p:cNvSpPr>
          <p:nvPr/>
        </p:nvSpPr>
        <p:spPr>
          <a:xfrm>
            <a:off x="7888329" y="3179762"/>
            <a:ext cx="3145536" cy="2847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45 </a:t>
            </a:r>
            <a:r>
              <a:rPr lang="es-PA" dirty="0" err="1"/>
              <a:t>nm</a:t>
            </a:r>
            <a:r>
              <a:rPr lang="es-PA" dirty="0"/>
              <a:t> – 2008</a:t>
            </a:r>
          </a:p>
          <a:p>
            <a:r>
              <a:rPr lang="es-PA" dirty="0"/>
              <a:t>32 </a:t>
            </a:r>
            <a:r>
              <a:rPr lang="es-PA" dirty="0" err="1"/>
              <a:t>nm</a:t>
            </a:r>
            <a:r>
              <a:rPr lang="es-PA" dirty="0"/>
              <a:t> – 2010</a:t>
            </a:r>
          </a:p>
          <a:p>
            <a:r>
              <a:rPr lang="es-PA" dirty="0"/>
              <a:t>22 </a:t>
            </a:r>
            <a:r>
              <a:rPr lang="es-PA" dirty="0" err="1"/>
              <a:t>nm</a:t>
            </a:r>
            <a:r>
              <a:rPr lang="es-PA" dirty="0"/>
              <a:t> – 2012</a:t>
            </a:r>
          </a:p>
          <a:p>
            <a:r>
              <a:rPr lang="es-PA" dirty="0"/>
              <a:t>14 </a:t>
            </a:r>
            <a:r>
              <a:rPr lang="es-PA" dirty="0" err="1"/>
              <a:t>nm</a:t>
            </a:r>
            <a:r>
              <a:rPr lang="es-PA" dirty="0"/>
              <a:t> – 2014</a:t>
            </a:r>
          </a:p>
          <a:p>
            <a:r>
              <a:rPr lang="es-PA" dirty="0"/>
              <a:t>10 </a:t>
            </a:r>
            <a:r>
              <a:rPr lang="es-PA" dirty="0" err="1"/>
              <a:t>nm</a:t>
            </a:r>
            <a:r>
              <a:rPr lang="es-PA" dirty="0"/>
              <a:t> – 2016</a:t>
            </a:r>
          </a:p>
          <a:p>
            <a:r>
              <a:rPr lang="es-PA" dirty="0"/>
              <a:t>7 </a:t>
            </a:r>
            <a:r>
              <a:rPr lang="es-PA" dirty="0" err="1"/>
              <a:t>nm</a:t>
            </a:r>
            <a:r>
              <a:rPr lang="es-PA" dirty="0"/>
              <a:t> – 2018</a:t>
            </a:r>
          </a:p>
          <a:p>
            <a:r>
              <a:rPr lang="es-PA" dirty="0"/>
              <a:t>5 </a:t>
            </a:r>
            <a:r>
              <a:rPr lang="es-PA" dirty="0" err="1"/>
              <a:t>nm</a:t>
            </a:r>
            <a:r>
              <a:rPr lang="es-PA" dirty="0"/>
              <a:t> – 2020</a:t>
            </a:r>
          </a:p>
        </p:txBody>
      </p:sp>
      <p:pic>
        <p:nvPicPr>
          <p:cNvPr id="8" name="Picture 3" descr="Resultado de imagen para 40nm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59" y="309229"/>
            <a:ext cx="4909849" cy="24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0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Factor de Mérito de Una Tecnología</a:t>
            </a:r>
          </a:p>
        </p:txBody>
      </p:sp>
      <p:sp>
        <p:nvSpPr>
          <p:cNvPr id="3" name="Marcador de contenido 8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Es el producto de la potencia consumida por el tiempo de propagación</a:t>
            </a:r>
          </a:p>
          <a:p>
            <a:r>
              <a:rPr lang="es-PA" dirty="0"/>
              <a:t>A menor factor de mérito, mejor la tecnología</a:t>
            </a:r>
          </a:p>
          <a:p>
            <a:r>
              <a:rPr lang="es-PA" dirty="0"/>
              <a:t>TTL = 22pJ</a:t>
            </a:r>
          </a:p>
          <a:p>
            <a:r>
              <a:rPr lang="es-PA" dirty="0"/>
              <a:t>CMOS = 1.2pJ @ 100kHz</a:t>
            </a:r>
          </a:p>
        </p:txBody>
      </p:sp>
      <p:pic>
        <p:nvPicPr>
          <p:cNvPr id="4" name="Picture 2" descr="Resultado de imagen para switching frequency vs power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24" y="3223031"/>
            <a:ext cx="4715886" cy="3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5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Resistencias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La resistencia es un elemento pasivo que se opone al flujo de corriente eléctrica (limita la corriente) a través del conductor</a:t>
            </a:r>
          </a:p>
          <a:p>
            <a:r>
              <a:rPr lang="es-PA" dirty="0"/>
              <a:t>Unidad = </a:t>
            </a:r>
            <a:r>
              <a:rPr lang="es-PA" dirty="0" err="1"/>
              <a:t>Ohmnio</a:t>
            </a:r>
            <a:r>
              <a:rPr lang="es-PA" dirty="0"/>
              <a:t>, representado por la letra omega (Ω)</a:t>
            </a:r>
          </a:p>
        </p:txBody>
      </p:sp>
      <p:pic>
        <p:nvPicPr>
          <p:cNvPr id="4" name="Picture 6" descr="Resultado de imagen para codigo de colores de resisten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1" y="3757353"/>
            <a:ext cx="3417673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7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263" y="483217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Inductores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263" y="2113049"/>
            <a:ext cx="8825659" cy="3416300"/>
          </a:xfrm>
        </p:spPr>
        <p:txBody>
          <a:bodyPr/>
          <a:lstStyle/>
          <a:p>
            <a:r>
              <a:rPr lang="es-PA" dirty="0"/>
              <a:t>Componente pasivo</a:t>
            </a:r>
          </a:p>
          <a:p>
            <a:r>
              <a:rPr lang="es-PA" dirty="0"/>
              <a:t>Almacena energía en forma de campo eléctrico</a:t>
            </a:r>
          </a:p>
          <a:p>
            <a:r>
              <a:rPr lang="es-PA" dirty="0"/>
              <a:t>Unidad = H, representado por la letra (H)</a:t>
            </a:r>
          </a:p>
        </p:txBody>
      </p:sp>
      <p:pic>
        <p:nvPicPr>
          <p:cNvPr id="4" name="Picture 2" descr="http://1.bp.blogspot.com/-pPKO5AvsGWQ/VWeHwABxdYI/AAAAAAAAAsU/nPZ2uir0wvY/s640/Inductor%2Bcolor%2B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8" y="3603416"/>
            <a:ext cx="3275433" cy="28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a/a1/Electronic_component_induc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55" y="3052387"/>
            <a:ext cx="4015392" cy="35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Capacitores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141674" cy="341630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También es capaz de almacenar energía!</a:t>
            </a:r>
          </a:p>
          <a:p>
            <a:r>
              <a:rPr lang="es-PA" dirty="0"/>
              <a:t>Generalmente formado por dos placas conductoras paralelas</a:t>
            </a:r>
          </a:p>
          <a:p>
            <a:r>
              <a:rPr lang="es-PA" dirty="0"/>
              <a:t>Separadas por un material dieléctrico o por vacío. </a:t>
            </a:r>
          </a:p>
          <a:p>
            <a:r>
              <a:rPr lang="es-PA" dirty="0"/>
              <a:t>Las placas, sometidas a una diferencia de potencial, positiva en una de ellas y negativa en la otra, para un delta de cero..</a:t>
            </a:r>
          </a:p>
          <a:p>
            <a:r>
              <a:rPr lang="es-PA" dirty="0"/>
              <a:t>Desde el punto de vista físico no almacena energía, sin embargo dentro de un circuito si es capaz de esto.</a:t>
            </a:r>
          </a:p>
        </p:txBody>
      </p:sp>
      <p:pic>
        <p:nvPicPr>
          <p:cNvPr id="4" name="Picture 2" descr="Resultado de imagen para codigo de capaci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56" y="3138898"/>
            <a:ext cx="3792271" cy="25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ndensa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500" y="2245605"/>
            <a:ext cx="4833897" cy="17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1</a:t>
            </a:r>
          </a:p>
        </p:txBody>
      </p:sp>
    </p:spTree>
    <p:extLst>
      <p:ext uri="{BB962C8B-B14F-4D97-AF65-F5344CB8AC3E}">
        <p14:creationId xmlns:p14="http://schemas.microsoft.com/office/powerpoint/2010/main" val="280302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50%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3+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sin derecho a nota</a:t>
            </a:r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Componentes VLSI – Compañías</a:t>
            </a:r>
            <a:endParaRPr lang="en-US" dirty="0"/>
          </a:p>
        </p:txBody>
      </p:sp>
      <p:pic>
        <p:nvPicPr>
          <p:cNvPr id="1026" name="Picture 2" descr="Image result for VLSI compan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/>
          <a:stretch/>
        </p:blipFill>
        <p:spPr bwMode="auto">
          <a:xfrm>
            <a:off x="2019153" y="1669547"/>
            <a:ext cx="7510407" cy="4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2 a 8 Pines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67" y="1264916"/>
            <a:ext cx="7671409" cy="53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</a:t>
            </a:r>
            <a:r>
              <a:rPr lang="en-US" dirty="0" err="1"/>
              <a:t>Más</a:t>
            </a:r>
            <a:r>
              <a:rPr lang="en-US" dirty="0"/>
              <a:t>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Nomenclatura</a:t>
            </a:r>
            <a:endParaRPr lang="en-US" dirty="0"/>
          </a:p>
          <a:p>
            <a:pPr lvl="1"/>
            <a:r>
              <a:rPr lang="en-US" dirty="0" err="1"/>
              <a:t>Ocurre</a:t>
            </a:r>
            <a:r>
              <a:rPr lang="en-US" dirty="0"/>
              <a:t> para 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, </a:t>
            </a:r>
            <a:r>
              <a:rPr lang="en-US" dirty="0" err="1"/>
              <a:t>p.e.</a:t>
            </a:r>
            <a:r>
              <a:rPr lang="en-US" dirty="0"/>
              <a:t> Quad Flat Pack (QFP)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variaciones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.</a:t>
            </a:r>
          </a:p>
          <a:p>
            <a:r>
              <a:rPr lang="en-US" dirty="0" err="1"/>
              <a:t>Paquete</a:t>
            </a:r>
            <a:r>
              <a:rPr lang="en-US" dirty="0"/>
              <a:t> o </a:t>
            </a:r>
            <a:r>
              <a:rPr lang="en-US" dirty="0" err="1"/>
              <a:t>Empacado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al factor de forma (TQFP, BGA).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empacado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se da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de un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de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cinta</a:t>
            </a:r>
            <a:r>
              <a:rPr lang="en-US" dirty="0"/>
              <a:t> o al </a:t>
            </a:r>
            <a:r>
              <a:rPr lang="en-US" dirty="0" err="1"/>
              <a:t>almacenar</a:t>
            </a:r>
            <a:endParaRPr lang="en-US" dirty="0"/>
          </a:p>
        </p:txBody>
      </p:sp>
      <p:pic>
        <p:nvPicPr>
          <p:cNvPr id="3076" name="Picture 4" descr="Image result for Q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7" y="2215452"/>
            <a:ext cx="1043525" cy="8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md re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72" y="3673097"/>
            <a:ext cx="1432502" cy="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7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Flat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20"/>
            <a:ext cx="8946541" cy="25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Estudiemos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 footprint de SMD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identificado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4 </a:t>
            </a:r>
            <a:r>
              <a:rPr lang="en-US" dirty="0" err="1"/>
              <a:t>dígitos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las </a:t>
            </a:r>
            <a:r>
              <a:rPr lang="en-US" dirty="0" err="1"/>
              <a:t>medidas</a:t>
            </a:r>
            <a:r>
              <a:rPr lang="en-US" dirty="0"/>
              <a:t> son </a:t>
            </a:r>
            <a:r>
              <a:rPr lang="en-US" dirty="0" err="1"/>
              <a:t>pulgadas</a:t>
            </a:r>
            <a:r>
              <a:rPr lang="en-US" dirty="0"/>
              <a:t> y </a:t>
            </a:r>
            <a:r>
              <a:rPr lang="en-US" dirty="0" err="1"/>
              <a:t>fuera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milímetros</a:t>
            </a:r>
            <a:r>
              <a:rPr lang="en-US" dirty="0"/>
              <a:t> (mm) o </a:t>
            </a:r>
            <a:r>
              <a:rPr lang="en-US" dirty="0" err="1"/>
              <a:t>pulgadas</a:t>
            </a:r>
            <a:r>
              <a:rPr lang="en-US" dirty="0"/>
              <a:t> (in).</a:t>
            </a:r>
          </a:p>
          <a:p>
            <a:pPr lvl="2"/>
            <a:r>
              <a:rPr lang="en-US" dirty="0"/>
              <a:t>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 a hoy se ha </a:t>
            </a:r>
            <a:r>
              <a:rPr lang="en-US" dirty="0" err="1"/>
              <a:t>adoptado</a:t>
            </a:r>
            <a:r>
              <a:rPr lang="en-US" dirty="0"/>
              <a:t> el SI (Sistema </a:t>
            </a:r>
            <a:r>
              <a:rPr lang="en-US" dirty="0" err="1"/>
              <a:t>Internacional</a:t>
            </a:r>
            <a:r>
              <a:rPr lang="en-US" dirty="0"/>
              <a:t>)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consiguiente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mm</a:t>
            </a:r>
          </a:p>
          <a:p>
            <a:r>
              <a:rPr lang="en-US" dirty="0"/>
              <a:t>Los </a:t>
            </a:r>
            <a:r>
              <a:rPr lang="en-US" dirty="0" err="1"/>
              <a:t>primeros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</a:t>
            </a:r>
            <a:r>
              <a:rPr lang="en-US" dirty="0" err="1"/>
              <a:t>designan</a:t>
            </a:r>
            <a:r>
              <a:rPr lang="en-US" dirty="0"/>
              <a:t> la longitude del </a:t>
            </a:r>
            <a:r>
              <a:rPr lang="en-US" dirty="0" err="1"/>
              <a:t>componente</a:t>
            </a:r>
            <a:r>
              <a:rPr lang="en-US" dirty="0"/>
              <a:t>  de </a:t>
            </a:r>
            <a:r>
              <a:rPr lang="en-US" dirty="0" err="1"/>
              <a:t>terminación</a:t>
            </a:r>
            <a:r>
              <a:rPr lang="en-US" dirty="0"/>
              <a:t> a </a:t>
            </a:r>
            <a:r>
              <a:rPr lang="en-US" dirty="0" err="1"/>
              <a:t>terminación</a:t>
            </a:r>
            <a:r>
              <a:rPr lang="en-US" dirty="0"/>
              <a:t>.  Los </a:t>
            </a:r>
            <a:r>
              <a:rPr lang="en-US" dirty="0" err="1"/>
              <a:t>segundos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el ancho de la </a:t>
            </a:r>
            <a:r>
              <a:rPr lang="en-US" dirty="0" err="1"/>
              <a:t>terminación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Ejm</a:t>
            </a:r>
            <a:r>
              <a:rPr lang="en-US" dirty="0"/>
              <a:t>: 1206 </a:t>
            </a:r>
            <a:r>
              <a:rPr lang="en-US" dirty="0" err="1"/>
              <a:t>será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de:</a:t>
            </a:r>
          </a:p>
          <a:p>
            <a:pPr lvl="2"/>
            <a:r>
              <a:rPr lang="en-US" dirty="0"/>
              <a:t>Sistema </a:t>
            </a:r>
            <a:r>
              <a:rPr lang="en-US" dirty="0" err="1"/>
              <a:t>Internacional</a:t>
            </a:r>
            <a:r>
              <a:rPr lang="en-US" dirty="0"/>
              <a:t> L=1.2mm W=0.6mm </a:t>
            </a:r>
          </a:p>
          <a:p>
            <a:pPr lvl="2"/>
            <a:r>
              <a:rPr lang="en-US" dirty="0"/>
              <a:t>Sistema Ingles L = 0.12” W = 0.06” </a:t>
            </a:r>
          </a:p>
          <a:p>
            <a:r>
              <a:rPr lang="en-US" dirty="0"/>
              <a:t>¿Y la </a:t>
            </a:r>
            <a:r>
              <a:rPr lang="en-US" dirty="0" err="1"/>
              <a:t>altura</a:t>
            </a:r>
            <a:r>
              <a:rPr lang="en-US" dirty="0"/>
              <a:t>?  </a:t>
            </a:r>
            <a:r>
              <a:rPr lang="en-US" dirty="0" err="1"/>
              <a:t>Generalmente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detallada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manual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endParaRPr lang="en-US" dirty="0"/>
          </a:p>
        </p:txBody>
      </p:sp>
      <p:pic>
        <p:nvPicPr>
          <p:cNvPr id="4098" name="Picture 2" descr="Image result for footprint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580314"/>
            <a:ext cx="3195671" cy="1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6" y="4580314"/>
            <a:ext cx="4476976" cy="220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43" y="4580314"/>
            <a:ext cx="2835942" cy="1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234" cy="1400530"/>
          </a:xfrm>
        </p:spPr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Miniaturización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350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0402, sin embargo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manejable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persona que use un </a:t>
            </a:r>
            <a:r>
              <a:rPr lang="en-US" dirty="0" err="1"/>
              <a:t>cautín</a:t>
            </a:r>
            <a:r>
              <a:rPr lang="en-US" dirty="0"/>
              <a:t> y 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ampliamente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.</a:t>
            </a:r>
          </a:p>
          <a:p>
            <a:r>
              <a:rPr lang="en-US" dirty="0"/>
              <a:t>Sin embargo!, 0402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pick-n-place </a:t>
            </a:r>
            <a:r>
              <a:rPr lang="en-US" dirty="0" err="1"/>
              <a:t>toleran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tamaños</a:t>
            </a:r>
            <a:r>
              <a:rPr lang="en-US" dirty="0"/>
              <a:t>.</a:t>
            </a:r>
          </a:p>
          <a:p>
            <a:r>
              <a:rPr lang="en-US" dirty="0" err="1"/>
              <a:t>Resumen</a:t>
            </a:r>
            <a:r>
              <a:rPr lang="en-US" dirty="0"/>
              <a:t>:  0402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, no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diseños</a:t>
            </a:r>
            <a:r>
              <a:rPr lang="en-US" dirty="0"/>
              <a:t> </a:t>
            </a:r>
            <a:r>
              <a:rPr lang="en-US" dirty="0" err="1"/>
              <a:t>caseros</a:t>
            </a:r>
            <a:r>
              <a:rPr lang="en-US" dirty="0"/>
              <a:t> a </a:t>
            </a:r>
            <a:r>
              <a:rPr lang="en-US" dirty="0" err="1"/>
              <a:t>menos</a:t>
            </a:r>
            <a:r>
              <a:rPr lang="en-US" dirty="0"/>
              <a:t> que sea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bu</a:t>
            </a:r>
            <a:endParaRPr lang="en-US" dirty="0"/>
          </a:p>
          <a:p>
            <a:r>
              <a:rPr lang="en-US" dirty="0" err="1"/>
              <a:t>Recomendación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1206 y 0805 (USA, </a:t>
            </a:r>
            <a:r>
              <a:rPr lang="en-US" dirty="0" err="1"/>
              <a:t>Sist</a:t>
            </a:r>
            <a:r>
              <a:rPr lang="en-US" dirty="0"/>
              <a:t>. </a:t>
            </a:r>
            <a:r>
              <a:rPr lang="en-US" dirty="0" err="1"/>
              <a:t>Inglés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0805 y 0603 (</a:t>
            </a:r>
            <a:r>
              <a:rPr lang="en-US" dirty="0" err="1"/>
              <a:t>Japon</a:t>
            </a:r>
            <a:r>
              <a:rPr lang="en-US" dirty="0"/>
              <a:t> y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, </a:t>
            </a:r>
            <a:r>
              <a:rPr lang="en-US" dirty="0" err="1"/>
              <a:t>Sist</a:t>
            </a:r>
            <a:r>
              <a:rPr lang="en-US" dirty="0"/>
              <a:t>. Intl.)</a:t>
            </a:r>
          </a:p>
        </p:txBody>
      </p:sp>
      <p:pic>
        <p:nvPicPr>
          <p:cNvPr id="5124" name="Picture 4" descr="Image result for pcb pla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5300605"/>
            <a:ext cx="2181109" cy="14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cb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93" y="4430684"/>
            <a:ext cx="2931620" cy="21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Empaquetado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7702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Carretes</a:t>
            </a:r>
            <a:r>
              <a:rPr lang="en-US" dirty="0"/>
              <a:t> (reel) de 7”(178mm) son el standard para </a:t>
            </a:r>
            <a:r>
              <a:rPr lang="en-US" dirty="0" err="1"/>
              <a:t>capacitores</a:t>
            </a:r>
            <a:r>
              <a:rPr lang="en-US" dirty="0"/>
              <a:t> y </a:t>
            </a:r>
            <a:r>
              <a:rPr lang="en-US" dirty="0" err="1"/>
              <a:t>resistores</a:t>
            </a:r>
            <a:endParaRPr lang="en-US" dirty="0"/>
          </a:p>
          <a:p>
            <a:r>
              <a:rPr lang="en-US" dirty="0" err="1"/>
              <a:t>Estos</a:t>
            </a:r>
            <a:r>
              <a:rPr lang="en-US" dirty="0"/>
              <a:t> reels </a:t>
            </a:r>
            <a:r>
              <a:rPr lang="en-US" dirty="0" err="1"/>
              <a:t>almacenan</a:t>
            </a:r>
            <a:r>
              <a:rPr lang="en-US" dirty="0"/>
              <a:t> de 5,000 </a:t>
            </a:r>
            <a:r>
              <a:rPr lang="en-US" dirty="0" err="1"/>
              <a:t>resistores</a:t>
            </a:r>
            <a:r>
              <a:rPr lang="en-US" dirty="0"/>
              <a:t> y de 3,000 a 4,000 </a:t>
            </a:r>
            <a:r>
              <a:rPr lang="en-US" dirty="0" err="1"/>
              <a:t>capacitores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13” (330mm) son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ordines de alto volume.  El </a:t>
            </a:r>
            <a:r>
              <a:rPr lang="en-US" dirty="0" err="1"/>
              <a:t>carrete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largo </a:t>
            </a:r>
            <a:r>
              <a:rPr lang="en-US" dirty="0" err="1"/>
              <a:t>es</a:t>
            </a:r>
            <a:r>
              <a:rPr lang="en-US" dirty="0"/>
              <a:t> de 10,000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(cardboard) con </a:t>
            </a:r>
            <a:r>
              <a:rPr lang="en-US" dirty="0" err="1"/>
              <a:t>filmina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para resistors</a:t>
            </a:r>
          </a:p>
          <a:p>
            <a:r>
              <a:rPr lang="en-US" dirty="0" err="1"/>
              <a:t>Carretes</a:t>
            </a:r>
            <a:r>
              <a:rPr lang="en-US" dirty="0"/>
              <a:t> </a:t>
            </a:r>
            <a:r>
              <a:rPr lang="en-US" dirty="0" err="1"/>
              <a:t>plasticos</a:t>
            </a:r>
            <a:r>
              <a:rPr lang="en-US" dirty="0"/>
              <a:t> son communes para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</a:t>
            </a:r>
            <a:r>
              <a:rPr lang="en-US" dirty="0" err="1"/>
              <a:t>multicapa</a:t>
            </a:r>
            <a:r>
              <a:rPr lang="en-US" dirty="0"/>
              <a:t> </a:t>
            </a:r>
            <a:r>
              <a:rPr lang="en-US" dirty="0" err="1"/>
              <a:t>cerámicos</a:t>
            </a:r>
            <a:r>
              <a:rPr lang="en-US" dirty="0"/>
              <a:t>.  Sin embargo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capacitors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bajos</a:t>
            </a:r>
            <a:r>
              <a:rPr lang="en-US" dirty="0"/>
              <a:t> </a:t>
            </a:r>
            <a:r>
              <a:rPr lang="en-US" dirty="0" err="1"/>
              <a:t>volúmenes</a:t>
            </a:r>
            <a:r>
              <a:rPr lang="en-US" dirty="0"/>
              <a:t> el “bulk pack”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bolsas</a:t>
            </a:r>
            <a:r>
              <a:rPr lang="en-US" dirty="0"/>
              <a:t> de </a:t>
            </a:r>
            <a:r>
              <a:rPr lang="en-US" dirty="0" err="1"/>
              <a:t>vinil</a:t>
            </a:r>
            <a:r>
              <a:rPr lang="en-US" dirty="0"/>
              <a:t> o </a:t>
            </a:r>
            <a:r>
              <a:rPr lang="en-US" dirty="0" err="1"/>
              <a:t>bolsas</a:t>
            </a:r>
            <a:r>
              <a:rPr lang="en-US" dirty="0"/>
              <a:t> </a:t>
            </a:r>
            <a:r>
              <a:rPr lang="en-US" dirty="0" err="1"/>
              <a:t>antiestáticas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.</a:t>
            </a:r>
          </a:p>
          <a:p>
            <a:r>
              <a:rPr lang="en-US" dirty="0" err="1"/>
              <a:t>Relleno</a:t>
            </a:r>
            <a:r>
              <a:rPr lang="en-US" dirty="0"/>
              <a:t> de </a:t>
            </a:r>
            <a:r>
              <a:rPr lang="en-US" dirty="0" err="1"/>
              <a:t>disparadores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(Chip Shooters Refills) son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alternative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y </a:t>
            </a:r>
            <a:r>
              <a:rPr lang="en-US" dirty="0" err="1"/>
              <a:t>papel</a:t>
            </a:r>
            <a:r>
              <a:rPr lang="en-US" dirty="0"/>
              <a:t> (</a:t>
            </a:r>
            <a:r>
              <a:rPr lang="en-US" dirty="0" err="1"/>
              <a:t>ambiental</a:t>
            </a:r>
            <a:r>
              <a:rPr lang="en-US" dirty="0"/>
              <a:t> y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).</a:t>
            </a:r>
          </a:p>
          <a:p>
            <a:r>
              <a:rPr lang="en-US" dirty="0"/>
              <a:t>Para el </a:t>
            </a:r>
            <a:r>
              <a:rPr lang="en-US" dirty="0" err="1"/>
              <a:t>carrete</a:t>
            </a:r>
            <a:r>
              <a:rPr lang="en-US" dirty="0"/>
              <a:t> (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</a:t>
            </a:r>
            <a:r>
              <a:rPr lang="en-US" dirty="0"/>
              <a:t>)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costos</a:t>
            </a:r>
            <a:r>
              <a:rPr lang="en-US" dirty="0"/>
              <a:t> de </a:t>
            </a:r>
            <a:r>
              <a:rPr lang="en-US" dirty="0" err="1"/>
              <a:t>envío</a:t>
            </a:r>
            <a:r>
              <a:rPr lang="en-US" dirty="0"/>
              <a:t> son </a:t>
            </a:r>
            <a:r>
              <a:rPr lang="en-US" dirty="0" err="1"/>
              <a:t>menores</a:t>
            </a:r>
            <a:r>
              <a:rPr lang="en-US" dirty="0"/>
              <a:t>, sin embargo no son biodegradables.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313" y="4665811"/>
            <a:ext cx="2579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Chip Shooter 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MELF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28385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, Europa y USA</a:t>
            </a:r>
          </a:p>
          <a:p>
            <a:r>
              <a:rPr lang="en-US" dirty="0"/>
              <a:t>MELF = Metal Electrode Face Bonded</a:t>
            </a:r>
          </a:p>
          <a:p>
            <a:pPr lvl="1"/>
            <a:r>
              <a:rPr lang="en-US" dirty="0"/>
              <a:t>2 terminals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cilíndrico</a:t>
            </a:r>
            <a:r>
              <a:rPr lang="en-US" dirty="0"/>
              <a:t> (</a:t>
            </a:r>
            <a:r>
              <a:rPr lang="en-US" dirty="0" err="1"/>
              <a:t>plástico</a:t>
            </a:r>
            <a:r>
              <a:rPr lang="en-US" dirty="0"/>
              <a:t> o </a:t>
            </a:r>
            <a:r>
              <a:rPr lang="en-US" dirty="0" err="1"/>
              <a:t>metálico</a:t>
            </a:r>
            <a:r>
              <a:rPr lang="en-US" dirty="0"/>
              <a:t>).</a:t>
            </a:r>
          </a:p>
          <a:p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MELF son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costosos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planos</a:t>
            </a:r>
            <a:endParaRPr lang="en-US" dirty="0"/>
          </a:p>
          <a:p>
            <a:r>
              <a:rPr lang="en-US" dirty="0" err="1"/>
              <a:t>Desventaja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Manejo</a:t>
            </a:r>
            <a:r>
              <a:rPr lang="en-US" dirty="0"/>
              <a:t> especial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ensamblaje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Tienden</a:t>
            </a:r>
            <a:r>
              <a:rPr lang="en-US" dirty="0"/>
              <a:t> a </a:t>
            </a:r>
            <a:r>
              <a:rPr lang="en-US" dirty="0" err="1"/>
              <a:t>rodar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soldadura</a:t>
            </a:r>
            <a:r>
              <a:rPr lang="en-US" dirty="0"/>
              <a:t> (:/).</a:t>
            </a:r>
          </a:p>
          <a:p>
            <a:r>
              <a:rPr lang="en-US" dirty="0" err="1"/>
              <a:t>Diodos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empaquetado</a:t>
            </a:r>
            <a:r>
              <a:rPr lang="en-US" dirty="0"/>
              <a:t> y mini-MELF</a:t>
            </a:r>
          </a:p>
        </p:txBody>
      </p:sp>
      <p:pic>
        <p:nvPicPr>
          <p:cNvPr id="6148" name="Picture 4" descr="Image result for melf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3" y="1348647"/>
            <a:ext cx="1795953" cy="16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elf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3083523"/>
            <a:ext cx="1795953" cy="17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lf DI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5045777"/>
            <a:ext cx="155448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59" y="5189702"/>
            <a:ext cx="3078625" cy="1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Capacitores</a:t>
            </a:r>
            <a:r>
              <a:rPr lang="en-US" dirty="0"/>
              <a:t> de </a:t>
            </a:r>
            <a:r>
              <a:rPr lang="en-US" dirty="0" err="1"/>
              <a:t>Tantalo</a:t>
            </a:r>
            <a:r>
              <a:rPr lang="en-US" dirty="0"/>
              <a:t> </a:t>
            </a:r>
            <a:r>
              <a:rPr lang="en-US" dirty="0" err="1"/>
              <a:t>Moldeados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“Molded Tantalum Capacitors” se </a:t>
            </a:r>
            <a:r>
              <a:rPr lang="en-US" dirty="0" err="1"/>
              <a:t>estandarizaros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“electronic industry adopted” (E.I.A. (American) y  I.E.C.Q. (European)).</a:t>
            </a:r>
          </a:p>
          <a:p>
            <a:r>
              <a:rPr lang="en-US" dirty="0"/>
              <a:t>El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japonés</a:t>
            </a:r>
            <a:r>
              <a:rPr lang="en-US" dirty="0"/>
              <a:t> EIAJ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compatible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estándares</a:t>
            </a:r>
            <a:r>
              <a:rPr lang="en-US" dirty="0"/>
              <a:t> Americanos y </a:t>
            </a:r>
            <a:r>
              <a:rPr lang="en-US" dirty="0" err="1"/>
              <a:t>Eurpoeos</a:t>
            </a:r>
            <a:endParaRPr lang="en-US" dirty="0"/>
          </a:p>
          <a:p>
            <a:r>
              <a:rPr lang="en-US" dirty="0"/>
              <a:t>La E.I.A. and I.E.C.Q.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establecido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encapsulados</a:t>
            </a:r>
            <a:r>
              <a:rPr lang="en-US" dirty="0"/>
              <a:t> bases </a:t>
            </a:r>
            <a:r>
              <a:rPr lang="en-US" dirty="0" err="1"/>
              <a:t>designados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las </a:t>
            </a:r>
            <a:r>
              <a:rPr lang="en-US" dirty="0" err="1"/>
              <a:t>letras</a:t>
            </a:r>
            <a:r>
              <a:rPr lang="en-US" dirty="0"/>
              <a:t> A, B, C, D 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métrico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no se </a:t>
            </a:r>
            <a:r>
              <a:rPr lang="en-US" dirty="0" err="1"/>
              <a:t>incluye</a:t>
            </a:r>
            <a:r>
              <a:rPr lang="en-US" dirty="0"/>
              <a:t> </a:t>
            </a:r>
            <a:r>
              <a:rPr lang="en-US" dirty="0" err="1"/>
              <a:t>altura</a:t>
            </a:r>
            <a:r>
              <a:rPr lang="en-US" dirty="0"/>
              <a:t>). 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tape </a:t>
            </a:r>
            <a:r>
              <a:rPr lang="en-US" dirty="0" err="1"/>
              <a:t>plástico</a:t>
            </a:r>
            <a:r>
              <a:rPr lang="en-US" dirty="0"/>
              <a:t> y el </a:t>
            </a:r>
            <a:r>
              <a:rPr lang="en-US" dirty="0" err="1"/>
              <a:t>carrete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5381892"/>
            <a:ext cx="3098380" cy="1279732"/>
          </a:xfrm>
          <a:prstGeom prst="rect">
            <a:avLst/>
          </a:prstGeom>
        </p:spPr>
      </p:pic>
      <p:pic>
        <p:nvPicPr>
          <p:cNvPr id="7170" name="Picture 2" descr="Image result for molded tantalum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29" y="4738254"/>
            <a:ext cx="1822919" cy="18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lectrolytic capacitor s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89" y="2052918"/>
            <a:ext cx="1734589" cy="20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49853" y="2082765"/>
            <a:ext cx="1525386" cy="40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No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Moldeado</a:t>
            </a:r>
            <a:r>
              <a:rPr lang="en-US" sz="1000" b="1" dirty="0">
                <a:solidFill>
                  <a:srgbClr val="FF0000"/>
                </a:solidFill>
              </a:rPr>
              <a:t>,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un 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capacitor </a:t>
            </a:r>
            <a:r>
              <a:rPr lang="en-US" sz="1000" b="1" dirty="0" err="1">
                <a:solidFill>
                  <a:srgbClr val="FF0000"/>
                </a:solidFill>
              </a:rPr>
              <a:t>electrolítico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9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Transistores</a:t>
            </a:r>
            <a:r>
              <a:rPr lang="en-US" dirty="0"/>
              <a:t> y </a:t>
            </a:r>
            <a:r>
              <a:rPr lang="en-US" dirty="0" err="1"/>
              <a:t>Diodos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4377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Transistores</a:t>
            </a:r>
            <a:r>
              <a:rPr lang="en-US" dirty="0"/>
              <a:t> </a:t>
            </a:r>
            <a:r>
              <a:rPr lang="en-US" dirty="0" err="1"/>
              <a:t>rectangulares</a:t>
            </a:r>
            <a:r>
              <a:rPr lang="en-US" dirty="0"/>
              <a:t> y </a:t>
            </a:r>
            <a:r>
              <a:rPr lang="en-US" dirty="0" err="1"/>
              <a:t>diodos</a:t>
            </a:r>
            <a:r>
              <a:rPr lang="en-US" dirty="0"/>
              <a:t> son de </a:t>
            </a:r>
            <a:r>
              <a:rPr lang="en-US" dirty="0" err="1"/>
              <a:t>empaquetado</a:t>
            </a:r>
            <a:r>
              <a:rPr lang="en-US" dirty="0"/>
              <a:t> SOT (Small Outline Transistor).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popular </a:t>
            </a:r>
            <a:r>
              <a:rPr lang="en-US" dirty="0" err="1"/>
              <a:t>es</a:t>
            </a:r>
            <a:r>
              <a:rPr lang="en-US" dirty="0"/>
              <a:t> el SOT23. </a:t>
            </a:r>
            <a:r>
              <a:rPr lang="en-US" dirty="0" err="1"/>
              <a:t>Otros</a:t>
            </a:r>
            <a:r>
              <a:rPr lang="en-US" dirty="0"/>
              <a:t> son SOT89, SOT143 y SOT223.</a:t>
            </a:r>
          </a:p>
          <a:p>
            <a:r>
              <a:rPr lang="en-US" dirty="0"/>
              <a:t>Los </a:t>
            </a:r>
            <a:r>
              <a:rPr lang="en-US" dirty="0" err="1"/>
              <a:t>japoneses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el SC59 que </a:t>
            </a:r>
            <a:r>
              <a:rPr lang="en-US" dirty="0" err="1"/>
              <a:t>es</a:t>
            </a:r>
            <a:r>
              <a:rPr lang="en-US" dirty="0"/>
              <a:t> de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dimensiones</a:t>
            </a:r>
            <a:r>
              <a:rPr lang="en-US" dirty="0"/>
              <a:t> del SOT23.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el Mini-SOT que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mitad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.) del SOT23.</a:t>
            </a:r>
          </a:p>
          <a:p>
            <a:r>
              <a:rPr lang="en-US" dirty="0"/>
              <a:t>Motorola/Freescale/NXP ha </a:t>
            </a:r>
            <a:r>
              <a:rPr lang="en-US" dirty="0" err="1"/>
              <a:t>desarrollado</a:t>
            </a:r>
            <a:r>
              <a:rPr lang="en-US" dirty="0"/>
              <a:t> el DPAK and D2PAK para </a:t>
            </a:r>
            <a:r>
              <a:rPr lang="en-US" dirty="0" err="1"/>
              <a:t>encapsular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</a:t>
            </a:r>
            <a:r>
              <a:rPr lang="en-US" dirty="0" err="1"/>
              <a:t>potencia</a:t>
            </a:r>
            <a:endParaRPr lang="en-US" dirty="0"/>
          </a:p>
          <a:p>
            <a:r>
              <a:rPr lang="en-US" dirty="0"/>
              <a:t>El The D2PAK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reemplazar</a:t>
            </a:r>
            <a:r>
              <a:rPr lang="en-US" dirty="0"/>
              <a:t> el TO220.</a:t>
            </a:r>
          </a:p>
        </p:txBody>
      </p:sp>
      <p:pic>
        <p:nvPicPr>
          <p:cNvPr id="8194" name="Picture 2" descr="Image result for SOT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538749"/>
            <a:ext cx="1674475" cy="12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OT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7" y="4538749"/>
            <a:ext cx="1292876" cy="12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OT1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63" y="4538750"/>
            <a:ext cx="1335776" cy="13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OT2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90" y="4538749"/>
            <a:ext cx="2066498" cy="13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SC59 PACK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9" y="4538749"/>
            <a:ext cx="1844821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PAK PACK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11" y="4538750"/>
            <a:ext cx="1525793" cy="1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d2pak pack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55" y="4544417"/>
            <a:ext cx="1514460" cy="15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944" y="1853248"/>
            <a:ext cx="2278615" cy="2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SMD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grupos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Flat Pack,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de </a:t>
            </a:r>
            <a:r>
              <a:rPr lang="en-US" dirty="0" err="1"/>
              <a:t>antaño</a:t>
            </a:r>
            <a:endParaRPr lang="en-US" dirty="0"/>
          </a:p>
          <a:p>
            <a:pPr lvl="1"/>
            <a:r>
              <a:rPr lang="en-US" dirty="0"/>
              <a:t>QUAD flat pack (QFP) y TSOP son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.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de terminals, </a:t>
            </a:r>
            <a:r>
              <a:rPr lang="en-US" dirty="0" err="1"/>
              <a:t>espacio</a:t>
            </a:r>
            <a:r>
              <a:rPr lang="en-US" dirty="0"/>
              <a:t> entre terminal y terminal (pitch), </a:t>
            </a:r>
            <a:r>
              <a:rPr lang="en-US" dirty="0" err="1"/>
              <a:t>tamaño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materiales</a:t>
            </a:r>
            <a:r>
              <a:rPr lang="en-US" dirty="0"/>
              <a:t> de la </a:t>
            </a:r>
            <a:r>
              <a:rPr lang="en-US" dirty="0" err="1"/>
              <a:t>carcasa</a:t>
            </a:r>
            <a:r>
              <a:rPr lang="en-US" dirty="0"/>
              <a:t> (case).</a:t>
            </a:r>
          </a:p>
          <a:p>
            <a:r>
              <a:rPr lang="en-US" dirty="0"/>
              <a:t>The remainder of this book is devoted to describing SMD integrated circuits.</a:t>
            </a:r>
          </a:p>
        </p:txBody>
      </p:sp>
      <p:pic>
        <p:nvPicPr>
          <p:cNvPr id="9218" name="Picture 2" descr="Image result for qfp ic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3" y="4967671"/>
            <a:ext cx="1616365" cy="16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tsop ic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2" y="4967671"/>
            <a:ext cx="2391033" cy="1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un </a:t>
            </a:r>
            <a:r>
              <a:rPr lang="en-US" dirty="0" err="1"/>
              <a:t>representante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1 persona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“Leads” (cables)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terminal de cable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forma</a:t>
            </a:r>
          </a:p>
          <a:p>
            <a:pPr lvl="1"/>
            <a:r>
              <a:rPr lang="en-US" dirty="0"/>
              <a:t>“Gull-wing” (ala de </a:t>
            </a:r>
            <a:r>
              <a:rPr lang="en-US" dirty="0" err="1"/>
              <a:t>gaviota</a:t>
            </a:r>
            <a:r>
              <a:rPr lang="en-US" dirty="0"/>
              <a:t>) son </a:t>
            </a:r>
            <a:r>
              <a:rPr lang="en-US" dirty="0" err="1"/>
              <a:t>pequeños</a:t>
            </a:r>
            <a:r>
              <a:rPr lang="en-US" dirty="0"/>
              <a:t> y </a:t>
            </a:r>
            <a:r>
              <a:rPr lang="en-US" dirty="0" err="1"/>
              <a:t>frágiles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sacar</a:t>
            </a:r>
            <a:r>
              <a:rPr lang="en-US" dirty="0"/>
              <a:t> el </a:t>
            </a:r>
            <a:r>
              <a:rPr lang="en-US" dirty="0" err="1"/>
              <a:t>máximo</a:t>
            </a:r>
            <a:r>
              <a:rPr lang="en-US" dirty="0"/>
              <a:t> de terminals del </a:t>
            </a:r>
            <a:r>
              <a:rPr lang="en-US" dirty="0" err="1"/>
              <a:t>integrado</a:t>
            </a:r>
            <a:endParaRPr lang="en-US" dirty="0"/>
          </a:p>
          <a:p>
            <a:pPr lvl="2"/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obtener</a:t>
            </a:r>
            <a:r>
              <a:rPr lang="en-US" dirty="0"/>
              <a:t> de 40 a 80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(15 a 33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cm) </a:t>
            </a:r>
          </a:p>
          <a:p>
            <a:pPr lvl="2"/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inspeccionar</a:t>
            </a:r>
            <a:r>
              <a:rPr lang="en-US" dirty="0"/>
              <a:t> </a:t>
            </a:r>
            <a:r>
              <a:rPr lang="en-US" dirty="0" err="1"/>
              <a:t>luego</a:t>
            </a:r>
            <a:r>
              <a:rPr lang="en-US" dirty="0"/>
              <a:t> de la </a:t>
            </a:r>
            <a:r>
              <a:rPr lang="en-US" dirty="0" err="1"/>
              <a:t>soldadura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“J-leads”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fuertes</a:t>
            </a:r>
            <a:r>
              <a:rPr lang="en-US" dirty="0"/>
              <a:t> que las alas de </a:t>
            </a:r>
            <a:r>
              <a:rPr lang="en-US" dirty="0" err="1"/>
              <a:t>gaviota</a:t>
            </a:r>
            <a:r>
              <a:rPr lang="en-US" dirty="0"/>
              <a:t>, sin embargo, </a:t>
            </a:r>
            <a:r>
              <a:rPr lang="en-US" dirty="0" err="1"/>
              <a:t>toman</a:t>
            </a:r>
            <a:r>
              <a:rPr lang="en-US" dirty="0"/>
              <a:t> mucho </a:t>
            </a:r>
            <a:r>
              <a:rPr lang="en-US" dirty="0" err="1"/>
              <a:t>espacio</a:t>
            </a:r>
            <a:endParaRPr lang="en-US" dirty="0"/>
          </a:p>
          <a:p>
            <a:pPr lvl="2"/>
            <a:r>
              <a:rPr lang="en-US" dirty="0" err="1"/>
              <a:t>Aproximadamente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hasta 20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 (8 </a:t>
            </a:r>
            <a:r>
              <a:rPr lang="en-US" dirty="0" err="1"/>
              <a:t>por</a:t>
            </a:r>
            <a:r>
              <a:rPr lang="en-US" dirty="0"/>
              <a:t> cm)</a:t>
            </a:r>
          </a:p>
          <a:p>
            <a:pPr lvl="1"/>
            <a:r>
              <a:rPr lang="en-US" dirty="0"/>
              <a:t>“Flat leads” son </a:t>
            </a:r>
            <a:r>
              <a:rPr lang="en-US" dirty="0" err="1"/>
              <a:t>utilizadas</a:t>
            </a:r>
            <a:r>
              <a:rPr lang="en-US" dirty="0"/>
              <a:t> </a:t>
            </a:r>
            <a:r>
              <a:rPr lang="en-US" dirty="0" err="1"/>
              <a:t>igualemte</a:t>
            </a:r>
            <a:r>
              <a:rPr lang="en-US" dirty="0"/>
              <a:t> .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almacenar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Cis con flat leads son las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entre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hobbistas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</a:t>
            </a:r>
            <a:r>
              <a:rPr lang="en-US" dirty="0" err="1"/>
              <a:t>soldar</a:t>
            </a:r>
            <a:endParaRPr lang="en-US" dirty="0"/>
          </a:p>
          <a:p>
            <a:pPr lvl="2"/>
            <a:r>
              <a:rPr lang="en-US" dirty="0"/>
              <a:t>Sin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útiles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simplificar</a:t>
            </a:r>
            <a:r>
              <a:rPr lang="en-US" dirty="0"/>
              <a:t> </a:t>
            </a:r>
            <a:r>
              <a:rPr lang="en-US" dirty="0" err="1"/>
              <a:t>espacio</a:t>
            </a:r>
            <a:endParaRPr lang="en-US" dirty="0"/>
          </a:p>
        </p:txBody>
      </p:sp>
      <p:pic>
        <p:nvPicPr>
          <p:cNvPr id="10242" name="Picture 2" descr="Image result for gull wing ic l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1720677"/>
            <a:ext cx="1790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3244322"/>
            <a:ext cx="190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flat leads on smd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4710818"/>
            <a:ext cx="1905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380232" y="5229117"/>
            <a:ext cx="991580" cy="7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QFP (no leads)</a:t>
            </a:r>
          </a:p>
        </p:txBody>
      </p:sp>
    </p:spTree>
    <p:extLst>
      <p:ext uri="{BB962C8B-B14F-4D97-AF65-F5344CB8AC3E}">
        <p14:creationId xmlns:p14="http://schemas.microsoft.com/office/powerpoint/2010/main" val="254033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Small Outline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71027"/>
            <a:ext cx="8946541" cy="35082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Small Outline IC's </a:t>
            </a:r>
            <a:r>
              <a:rPr lang="en-US" dirty="0" err="1"/>
              <a:t>vienen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paquetes</a:t>
            </a:r>
            <a:r>
              <a:rPr lang="en-US" dirty="0"/>
              <a:t> y </a:t>
            </a:r>
            <a:r>
              <a:rPr lang="en-US" dirty="0" err="1"/>
              <a:t>terminales</a:t>
            </a:r>
            <a:endParaRPr lang="en-US" dirty="0"/>
          </a:p>
          <a:p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de 10,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nombres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tendencia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“</a:t>
            </a:r>
            <a:r>
              <a:rPr lang="en-US" dirty="0" err="1"/>
              <a:t>patas</a:t>
            </a:r>
            <a:r>
              <a:rPr lang="en-US" dirty="0"/>
              <a:t>”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densos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VSOP, QSOP y SSOP </a:t>
            </a:r>
            <a:r>
              <a:rPr lang="en-US" dirty="0" err="1"/>
              <a:t>dobla</a:t>
            </a:r>
            <a:r>
              <a:rPr lang="en-US" dirty="0"/>
              <a:t> el </a:t>
            </a:r>
            <a:r>
              <a:rPr lang="en-US" dirty="0" err="1"/>
              <a:t>número</a:t>
            </a:r>
            <a:r>
              <a:rPr lang="en-US" dirty="0"/>
              <a:t> de terminals </a:t>
            </a:r>
            <a:r>
              <a:rPr lang="en-US" dirty="0" err="1"/>
              <a:t>aún</a:t>
            </a:r>
            <a:r>
              <a:rPr lang="en-US" dirty="0"/>
              <a:t> </a:t>
            </a:r>
            <a:r>
              <a:rPr lang="en-US" dirty="0" err="1"/>
              <a:t>manteniendo</a:t>
            </a:r>
            <a:r>
              <a:rPr lang="en-US" dirty="0"/>
              <a:t> 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pPr lvl="2"/>
            <a:r>
              <a:rPr lang="en-US" dirty="0"/>
              <a:t>El </a:t>
            </a:r>
            <a:r>
              <a:rPr lang="en-US" dirty="0" err="1"/>
              <a:t>espaciamiento</a:t>
            </a:r>
            <a:r>
              <a:rPr lang="en-US" dirty="0"/>
              <a:t> entre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de 50 mils (1.27mm) hasta 25 mils (.636 mm).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la </a:t>
            </a:r>
            <a:r>
              <a:rPr lang="en-US" dirty="0" err="1"/>
              <a:t>tendencia</a:t>
            </a:r>
            <a:r>
              <a:rPr lang="en-US" dirty="0"/>
              <a:t> de </a:t>
            </a:r>
            <a:r>
              <a:rPr lang="en-US" dirty="0" err="1"/>
              <a:t>empaquetar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silicio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“die”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cuerpos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amplios</a:t>
            </a:r>
            <a:r>
              <a:rPr lang="en-US" dirty="0"/>
              <a:t> de SOIC's.</a:t>
            </a:r>
          </a:p>
          <a:p>
            <a:pPr lvl="1"/>
            <a:r>
              <a:rPr lang="en-US" dirty="0" err="1"/>
              <a:t>Expandiendo</a:t>
            </a:r>
            <a:r>
              <a:rPr lang="en-US" dirty="0"/>
              <a:t> el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300 mils (7.63mm) a 330 mils (8.4mm), 350 mils (8.9mm), 400 mils (10mm) and even 440 mils (11.1mm).</a:t>
            </a:r>
          </a:p>
          <a:p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TSOP </a:t>
            </a:r>
            <a:r>
              <a:rPr lang="en-US" dirty="0" err="1"/>
              <a:t>combina</a:t>
            </a:r>
            <a:r>
              <a:rPr lang="en-US" dirty="0"/>
              <a:t> un </a:t>
            </a:r>
            <a:r>
              <a:rPr lang="en-US" dirty="0" err="1"/>
              <a:t>empaquetado</a:t>
            </a:r>
            <a:r>
              <a:rPr lang="en-US" dirty="0"/>
              <a:t> de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con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densidad</a:t>
            </a:r>
            <a:r>
              <a:rPr lang="en-US" dirty="0"/>
              <a:t> de pitch 19.7 mils (.5mm). </a:t>
            </a:r>
          </a:p>
          <a:p>
            <a:pPr lvl="1"/>
            <a:r>
              <a:rPr lang="en-US" dirty="0"/>
              <a:t>TSOP </a:t>
            </a:r>
            <a:r>
              <a:rPr lang="en-US" dirty="0" err="1"/>
              <a:t>quizá</a:t>
            </a:r>
            <a:r>
              <a:rPr lang="en-US" dirty="0"/>
              <a:t> se </a:t>
            </a:r>
            <a:r>
              <a:rPr lang="en-US" dirty="0" err="1"/>
              <a:t>siga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mucho </a:t>
            </a:r>
            <a:r>
              <a:rPr lang="en-US" dirty="0" err="1"/>
              <a:t>tiempo</a:t>
            </a:r>
            <a:r>
              <a:rPr lang="en-US" dirty="0"/>
              <a:t> dado lo anterior.</a:t>
            </a:r>
          </a:p>
          <a:p>
            <a:r>
              <a:rPr lang="en-US" dirty="0"/>
              <a:t>El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de SO de 150 mil (3.97mm) y 300 mil (7.63mm) SOL son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in la </a:t>
            </a:r>
            <a:r>
              <a:rPr lang="en-US" dirty="0" err="1"/>
              <a:t>industria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4332209"/>
            <a:ext cx="3114502" cy="24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633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0" y="1531077"/>
            <a:ext cx="4386566" cy="49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Empaquetado</a:t>
            </a:r>
            <a:r>
              <a:rPr lang="en-US" dirty="0"/>
              <a:t>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Carrete</a:t>
            </a:r>
            <a:r>
              <a:rPr lang="en-US" dirty="0"/>
              <a:t> de 13 inch (330mm) son el </a:t>
            </a:r>
            <a:r>
              <a:rPr lang="en-US" dirty="0" err="1"/>
              <a:t>estándar</a:t>
            </a:r>
            <a:r>
              <a:rPr lang="en-US" dirty="0"/>
              <a:t> para SOIC's. </a:t>
            </a:r>
          </a:p>
          <a:p>
            <a:pPr lvl="1"/>
            <a:r>
              <a:rPr lang="en-US" dirty="0"/>
              <a:t>El tape </a:t>
            </a:r>
            <a:r>
              <a:rPr lang="en-US" dirty="0" err="1"/>
              <a:t>covertor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plastic y </a:t>
            </a:r>
            <a:r>
              <a:rPr lang="en-US" dirty="0" err="1"/>
              <a:t>mide</a:t>
            </a:r>
            <a:r>
              <a:rPr lang="en-US" dirty="0"/>
              <a:t> 12 a 21 mm de ancho </a:t>
            </a:r>
            <a:r>
              <a:rPr lang="en-US" dirty="0" err="1"/>
              <a:t>dependiendo</a:t>
            </a:r>
            <a:r>
              <a:rPr lang="en-US" dirty="0"/>
              <a:t> del IC</a:t>
            </a:r>
          </a:p>
          <a:p>
            <a:pPr lvl="1"/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plástico</a:t>
            </a:r>
            <a:r>
              <a:rPr lang="en-US" dirty="0"/>
              <a:t>, </a:t>
            </a:r>
            <a:r>
              <a:rPr lang="en-US" dirty="0" err="1"/>
              <a:t>llamados</a:t>
            </a:r>
            <a:r>
              <a:rPr lang="en-US" dirty="0"/>
              <a:t> “sticks”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67877"/>
            <a:ext cx="4844952" cy="3154348"/>
          </a:xfrm>
          <a:prstGeom prst="rect">
            <a:avLst/>
          </a:prstGeom>
        </p:spPr>
      </p:pic>
      <p:pic>
        <p:nvPicPr>
          <p:cNvPr id="11266" name="Picture 2" descr="Image result for SOIC packag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7" y="4070723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TSOP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63" y="1928062"/>
            <a:ext cx="6267892" cy="46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1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PLCC / LCC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" y="2423235"/>
            <a:ext cx="5088138" cy="367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423235"/>
            <a:ext cx="4798465" cy="2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Flat Packs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5" y="1922720"/>
            <a:ext cx="730702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QFPs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24" y="2599390"/>
            <a:ext cx="3619134" cy="419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" y="1533191"/>
            <a:ext cx="6955351" cy="5234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24" y="0"/>
            <a:ext cx="4658416" cy="2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para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47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Marcas</a:t>
            </a:r>
            <a:r>
              <a:rPr lang="en-US" dirty="0"/>
              <a:t> (que </a:t>
            </a:r>
            <a:r>
              <a:rPr lang="en-US" dirty="0" err="1"/>
              <a:t>conozco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Autodesk Eagle</a:t>
            </a:r>
          </a:p>
          <a:p>
            <a:pPr lvl="2"/>
            <a:r>
              <a:rPr lang="en-US" dirty="0" err="1"/>
              <a:t>KiCAD</a:t>
            </a:r>
            <a:endParaRPr lang="en-US" dirty="0"/>
          </a:p>
          <a:p>
            <a:pPr lvl="2"/>
            <a:r>
              <a:rPr lang="en-US" dirty="0"/>
              <a:t>NI Multisim (Blue) + </a:t>
            </a:r>
            <a:r>
              <a:rPr lang="en-US" dirty="0" err="1"/>
              <a:t>Ultiboard</a:t>
            </a:r>
            <a:endParaRPr lang="en-US" dirty="0"/>
          </a:p>
          <a:p>
            <a:pPr lvl="2"/>
            <a:r>
              <a:rPr lang="en-US" dirty="0" err="1"/>
              <a:t>OrCAD</a:t>
            </a:r>
            <a:r>
              <a:rPr lang="en-US" dirty="0"/>
              <a:t>/Allegro</a:t>
            </a:r>
          </a:p>
          <a:p>
            <a:pPr lvl="2"/>
            <a:r>
              <a:rPr lang="en-US" dirty="0"/>
              <a:t>Design Spark PCB</a:t>
            </a:r>
          </a:p>
          <a:p>
            <a:pPr lvl="2"/>
            <a:r>
              <a:rPr lang="en-US" dirty="0" err="1"/>
              <a:t>CircuitStudio</a:t>
            </a:r>
            <a:endParaRPr lang="en-US" dirty="0"/>
          </a:p>
          <a:p>
            <a:pPr lvl="2"/>
            <a:r>
              <a:rPr lang="en-US" dirty="0" err="1"/>
              <a:t>CircuitMaker</a:t>
            </a:r>
            <a:r>
              <a:rPr lang="en-US" dirty="0"/>
              <a:t> (web)</a:t>
            </a:r>
          </a:p>
          <a:p>
            <a:pPr lvl="2"/>
            <a:r>
              <a:rPr lang="en-US" dirty="0" err="1"/>
              <a:t>Altium</a:t>
            </a:r>
            <a:r>
              <a:rPr lang="en-US" dirty="0"/>
              <a:t> Designer</a:t>
            </a:r>
          </a:p>
          <a:p>
            <a:pPr lvl="2"/>
            <a:endParaRPr lang="en-US" dirty="0"/>
          </a:p>
        </p:txBody>
      </p:sp>
      <p:pic>
        <p:nvPicPr>
          <p:cNvPr id="12290" name="Picture 2" descr="Image result for autodesk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1459371"/>
            <a:ext cx="2926744" cy="18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6029" y="115298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Autodesk Eagle</a:t>
            </a:r>
          </a:p>
        </p:txBody>
      </p:sp>
      <p:pic>
        <p:nvPicPr>
          <p:cNvPr id="12292" name="Picture 4" descr="Image result for ki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88" y="1459371"/>
            <a:ext cx="2902412" cy="16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03438" y="1139215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KiCAD</a:t>
            </a:r>
            <a:endParaRPr lang="en-US" dirty="0"/>
          </a:p>
        </p:txBody>
      </p:sp>
      <p:pic>
        <p:nvPicPr>
          <p:cNvPr id="12294" name="Picture 6" descr="Image result for NI MULTISIM ULTI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3495204"/>
            <a:ext cx="3437447" cy="1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6582" y="321070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NI-Multisim</a:t>
            </a:r>
          </a:p>
        </p:txBody>
      </p:sp>
      <p:pic>
        <p:nvPicPr>
          <p:cNvPr id="12298" name="Picture 10" descr="Image result for allegro p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45" y="3495204"/>
            <a:ext cx="2441055" cy="13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73476" y="315651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Allegro (</a:t>
            </a:r>
            <a:r>
              <a:rPr lang="en-US" dirty="0" err="1"/>
              <a:t>OrCAD</a:t>
            </a:r>
            <a:r>
              <a:rPr lang="en-US" dirty="0"/>
              <a:t>)</a:t>
            </a:r>
          </a:p>
        </p:txBody>
      </p:sp>
      <p:pic>
        <p:nvPicPr>
          <p:cNvPr id="12300" name="Picture 12" descr="Image result for DESIGNSPARK P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5675707"/>
            <a:ext cx="2154959" cy="10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69660" y="5367572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Spark PCB</a:t>
            </a:r>
          </a:p>
        </p:txBody>
      </p:sp>
      <p:pic>
        <p:nvPicPr>
          <p:cNvPr id="12304" name="Picture 16" descr="Image result for DESIGNSPARK PCB 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5" y="5997952"/>
            <a:ext cx="1531024" cy="7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CIRCUIT STUD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3" y="5113151"/>
            <a:ext cx="2373187" cy="13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73475" y="4817381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CircuitStudio</a:t>
            </a:r>
            <a:endParaRPr lang="en-US" dirty="0"/>
          </a:p>
        </p:txBody>
      </p:sp>
      <p:pic>
        <p:nvPicPr>
          <p:cNvPr id="12308" name="Picture 20" descr="Image result for circuit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0" y="4971291"/>
            <a:ext cx="3103314" cy="17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3602" y="460195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6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Altium</a:t>
            </a:r>
            <a:r>
              <a:rPr lang="en-US" dirty="0"/>
              <a:t> Designer</a:t>
            </a:r>
          </a:p>
        </p:txBody>
      </p:sp>
      <p:pic>
        <p:nvPicPr>
          <p:cNvPr id="13314" name="Picture 2" descr="Image result for altium designer 17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19" y="1236648"/>
            <a:ext cx="3888040" cy="21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altium designer 17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2" y="1236648"/>
            <a:ext cx="4347112" cy="24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ltium designer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812119"/>
            <a:ext cx="5284528" cy="2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altium process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9" y="3812119"/>
            <a:ext cx="4014914" cy="28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Típico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2822" y="2052918"/>
            <a:ext cx="6259483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diagramas</a:t>
            </a:r>
            <a:r>
              <a:rPr lang="en-US" dirty="0"/>
              <a:t> </a:t>
            </a:r>
            <a:r>
              <a:rPr lang="en-US" dirty="0" err="1"/>
              <a:t>eléctricos</a:t>
            </a:r>
            <a:r>
              <a:rPr lang="en-US" dirty="0"/>
              <a:t> para electronica.</a:t>
            </a:r>
          </a:p>
          <a:p>
            <a:pPr lvl="1"/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Captura</a:t>
            </a:r>
            <a:r>
              <a:rPr lang="en-US" dirty="0"/>
              <a:t> </a:t>
            </a:r>
            <a:r>
              <a:rPr lang="en-US" dirty="0" err="1"/>
              <a:t>Esquemática</a:t>
            </a:r>
            <a:endParaRPr lang="en-US" dirty="0"/>
          </a:p>
          <a:p>
            <a:pPr lvl="2"/>
            <a:r>
              <a:rPr lang="en-US" dirty="0" err="1"/>
              <a:t>Ubicación</a:t>
            </a:r>
            <a:r>
              <a:rPr lang="en-US" dirty="0"/>
              <a:t> de components</a:t>
            </a:r>
          </a:p>
          <a:p>
            <a:pPr lvl="2"/>
            <a:r>
              <a:rPr lang="en-US" dirty="0" err="1"/>
              <a:t>Simulación</a:t>
            </a:r>
            <a:r>
              <a:rPr lang="en-US" dirty="0"/>
              <a:t> (</a:t>
            </a:r>
            <a:r>
              <a:rPr lang="en-US" dirty="0" err="1"/>
              <a:t>opcional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Verificaciones</a:t>
            </a:r>
            <a:r>
              <a:rPr lang="en-US" dirty="0"/>
              <a:t> (footprint, </a:t>
            </a:r>
            <a:r>
              <a:rPr lang="en-US" dirty="0" err="1"/>
              <a:t>precio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bom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PCB Layout</a:t>
            </a:r>
          </a:p>
          <a:p>
            <a:pPr lvl="2"/>
            <a:r>
              <a:rPr lang="en-US" dirty="0" err="1"/>
              <a:t>Ubicación</a:t>
            </a:r>
            <a:endParaRPr lang="en-US" dirty="0"/>
          </a:p>
          <a:p>
            <a:pPr lvl="2"/>
            <a:r>
              <a:rPr lang="en-US" dirty="0" err="1"/>
              <a:t>Enrutado</a:t>
            </a:r>
            <a:endParaRPr lang="en-US" dirty="0"/>
          </a:p>
          <a:p>
            <a:pPr lvl="2"/>
            <a:r>
              <a:rPr lang="en-US" dirty="0" err="1"/>
              <a:t>Validación</a:t>
            </a:r>
            <a:r>
              <a:rPr lang="en-US" dirty="0"/>
              <a:t> del PCB (signal integrity)</a:t>
            </a:r>
          </a:p>
          <a:p>
            <a:pPr lvl="2"/>
            <a:r>
              <a:rPr lang="en-US" dirty="0"/>
              <a:t>Post </a:t>
            </a:r>
            <a:r>
              <a:rPr lang="en-US" dirty="0" err="1"/>
              <a:t>Procesado</a:t>
            </a:r>
            <a:r>
              <a:rPr lang="en-US" dirty="0"/>
              <a:t> (Gerber)</a:t>
            </a:r>
          </a:p>
          <a:p>
            <a:pPr lvl="1"/>
            <a:r>
              <a:rPr lang="en-US" dirty="0" err="1"/>
              <a:t>Realización</a:t>
            </a:r>
            <a:r>
              <a:rPr lang="en-US" dirty="0"/>
              <a:t> de </a:t>
            </a:r>
            <a:r>
              <a:rPr lang="en-US" dirty="0" err="1"/>
              <a:t>Tarjeta</a:t>
            </a:r>
            <a:r>
              <a:rPr lang="en-US" dirty="0"/>
              <a:t> (China, USA</a:t>
            </a:r>
            <a:r>
              <a:rPr lang="en-US"/>
              <a:t>, Colombia)</a:t>
            </a:r>
            <a:endParaRPr lang="en-US" dirty="0"/>
          </a:p>
        </p:txBody>
      </p:sp>
      <p:pic>
        <p:nvPicPr>
          <p:cNvPr id="14338" name="Picture 2" descr="Resultado de imagen para schematic capture design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" y="1361727"/>
            <a:ext cx="4337038" cy="2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9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2</a:t>
            </a:r>
          </a:p>
        </p:txBody>
      </p:sp>
    </p:spTree>
    <p:extLst>
      <p:ext uri="{BB962C8B-B14F-4D97-AF65-F5344CB8AC3E}">
        <p14:creationId xmlns:p14="http://schemas.microsoft.com/office/powerpoint/2010/main" val="17196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Nuevo Proyecto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81395" y="1853248"/>
            <a:ext cx="7507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/>
              <a:t>1 – File / New / Project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Add</a:t>
            </a:r>
            <a:r>
              <a:rPr lang="es-PA" dirty="0"/>
              <a:t> to New Project</a:t>
            </a:r>
          </a:p>
          <a:p>
            <a:r>
              <a:rPr lang="es-PA" dirty="0"/>
              <a:t>	2.1 –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       2.2 – PCB</a:t>
            </a:r>
          </a:p>
          <a:p>
            <a:r>
              <a:rPr lang="es-PA" dirty="0"/>
              <a:t>       2.3 –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       2.4 – PCB Library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3 – Guardar todo lo creado con nombres descriptivos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87" y="1604148"/>
            <a:ext cx="4531619" cy="99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994" y="1814860"/>
            <a:ext cx="17621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6" y="2764031"/>
            <a:ext cx="4194740" cy="1308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66" y="4138984"/>
            <a:ext cx="2286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información de proveedores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PA" dirty="0"/>
              <a:t>Nos servirá a futuro para crear la lista de materiales</a:t>
            </a:r>
          </a:p>
          <a:p>
            <a:r>
              <a:rPr lang="es-PA" dirty="0"/>
              <a:t>0 – Hacer doble </a:t>
            </a:r>
            <a:r>
              <a:rPr lang="es-PA" dirty="0" err="1"/>
              <a:t>click</a:t>
            </a:r>
            <a:r>
              <a:rPr lang="es-PA" dirty="0"/>
              <a:t> en la librería de esquemático</a:t>
            </a:r>
          </a:p>
          <a:p>
            <a:r>
              <a:rPr lang="es-PA" dirty="0"/>
              <a:t>1 - Ir a la barra inferior derecha</a:t>
            </a:r>
          </a:p>
          <a:p>
            <a:pPr lvl="1"/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2 - Panel /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“engrane”</a:t>
            </a:r>
          </a:p>
          <a:p>
            <a:r>
              <a:rPr lang="es-PA" dirty="0"/>
              <a:t>5 – Acortar la lista de proveedores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6 – Importar al esquemático</a:t>
            </a:r>
          </a:p>
          <a:p>
            <a:r>
              <a:rPr lang="es-PA" dirty="0"/>
              <a:t>7 – Ir a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8 – Doble </a:t>
            </a:r>
            <a:r>
              <a:rPr lang="es-PA" dirty="0" err="1"/>
              <a:t>click</a:t>
            </a:r>
            <a:r>
              <a:rPr lang="es-PA" dirty="0"/>
              <a:t> en la pieza</a:t>
            </a:r>
          </a:p>
          <a:p>
            <a:r>
              <a:rPr lang="es-PA" dirty="0"/>
              <a:t>9 – Verificar que se haya añadido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componente para ver los </a:t>
            </a:r>
            <a:r>
              <a:rPr lang="es-PA" dirty="0" err="1"/>
              <a:t>parametros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44" y="1927858"/>
            <a:ext cx="22860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4" y="2351111"/>
            <a:ext cx="1622288" cy="2566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436" y="4969053"/>
            <a:ext cx="4667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44" y="6206163"/>
            <a:ext cx="4755077" cy="52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23" y="1927858"/>
            <a:ext cx="2544767" cy="1008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823" y="3135831"/>
            <a:ext cx="1691208" cy="729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502" y="3990432"/>
            <a:ext cx="1085940" cy="2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/>
          </a:bodyPr>
          <a:lstStyle/>
          <a:p>
            <a:r>
              <a:rPr lang="es-PA" dirty="0"/>
              <a:t>Notas:  </a:t>
            </a:r>
          </a:p>
          <a:p>
            <a:pPr lvl="1"/>
            <a:r>
              <a:rPr lang="es-PA" dirty="0"/>
              <a:t>Zoom In/</a:t>
            </a:r>
            <a:r>
              <a:rPr lang="es-PA" dirty="0" err="1"/>
              <a:t>Out</a:t>
            </a:r>
            <a:r>
              <a:rPr lang="es-PA" dirty="0"/>
              <a:t> = </a:t>
            </a:r>
            <a:r>
              <a:rPr lang="es-PA" dirty="0" err="1"/>
              <a:t>Scroll</a:t>
            </a:r>
            <a:r>
              <a:rPr lang="es-PA" dirty="0"/>
              <a:t> en medio de mouse</a:t>
            </a:r>
          </a:p>
          <a:p>
            <a:pPr lvl="1"/>
            <a:r>
              <a:rPr lang="es-PA" dirty="0"/>
              <a:t>Mano (navegar) = mantener botón derecho del mouse</a:t>
            </a:r>
          </a:p>
          <a:p>
            <a:pPr lvl="1"/>
            <a:r>
              <a:rPr lang="es-PA" dirty="0"/>
              <a:t>Esconder/Presentar ventana inferior = 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Siempre descargar hojas de datos de la pieza:</a:t>
            </a:r>
          </a:p>
          <a:p>
            <a:pPr lvl="1"/>
            <a:r>
              <a:rPr lang="es-PA" dirty="0"/>
              <a:t>Esto es para encontrar la descripción de pines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56" y="3220423"/>
            <a:ext cx="673829" cy="490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6" y="3220423"/>
            <a:ext cx="618405" cy="49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8" y="3775017"/>
            <a:ext cx="4395701" cy="1204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48" y="5083803"/>
            <a:ext cx="1834097" cy="17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3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En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1 - Use las teclas Place (P) / Pin (P)</a:t>
            </a:r>
          </a:p>
          <a:p>
            <a:pPr lvl="1"/>
            <a:r>
              <a:rPr lang="es-PA" dirty="0"/>
              <a:t>Siga añadiendo hasta tener todos los pines</a:t>
            </a:r>
          </a:p>
          <a:p>
            <a:pPr lvl="1"/>
            <a:r>
              <a:rPr lang="es-PA" dirty="0"/>
              <a:t>Barra espaciadora para rotar el pin</a:t>
            </a:r>
          </a:p>
          <a:p>
            <a:r>
              <a:rPr lang="es-PA" dirty="0"/>
              <a:t>2 - Inserte designaciones y nombres a los componentes</a:t>
            </a:r>
          </a:p>
          <a:p>
            <a:pPr lvl="1"/>
            <a:r>
              <a:rPr lang="es-PA" dirty="0"/>
              <a:t>Puede copiar los nombres directamente del </a:t>
            </a:r>
            <a:r>
              <a:rPr lang="es-PA" dirty="0" err="1"/>
              <a:t>datasheet</a:t>
            </a:r>
            <a:r>
              <a:rPr lang="es-PA" dirty="0"/>
              <a:t> y hacer Paste</a:t>
            </a:r>
          </a:p>
          <a:p>
            <a:pPr lvl="1"/>
            <a:r>
              <a:rPr lang="es-PA" dirty="0"/>
              <a:t>Repetir para todos los pines</a:t>
            </a:r>
          </a:p>
          <a:p>
            <a:r>
              <a:rPr lang="es-PA" dirty="0"/>
              <a:t>3 - Dibuje la parte externa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Rectangle</a:t>
            </a:r>
            <a:r>
              <a:rPr lang="es-PA" dirty="0"/>
              <a:t> (R)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r>
              <a:rPr lang="es-PA" dirty="0"/>
              <a:t>/</a:t>
            </a:r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Click</a:t>
            </a:r>
            <a:r>
              <a:rPr lang="es-PA" dirty="0"/>
              <a:t> sobre el componente a posicionar en fondo</a:t>
            </a:r>
          </a:p>
          <a:p>
            <a:r>
              <a:rPr lang="es-PA" dirty="0"/>
              <a:t>4 - Guarde el componente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7" y="2572754"/>
            <a:ext cx="1743318" cy="314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22" y="1312921"/>
            <a:ext cx="3623009" cy="222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39" y="4364677"/>
            <a:ext cx="1805234" cy="1883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76" y="3749844"/>
            <a:ext cx="2533799" cy="2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3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Para mover componentes hacia adelante o detrás en dibujos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endParaRPr lang="es-PA" dirty="0"/>
          </a:p>
          <a:p>
            <a:pPr lvl="2"/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Send</a:t>
            </a:r>
            <a:r>
              <a:rPr lang="es-PA" dirty="0"/>
              <a:t> to Front</a:t>
            </a:r>
          </a:p>
          <a:p>
            <a:pPr lvl="2"/>
            <a:r>
              <a:rPr lang="es-PA" dirty="0" err="1"/>
              <a:t>Bring</a:t>
            </a:r>
            <a:r>
              <a:rPr lang="es-PA" dirty="0"/>
              <a:t> to Front Of</a:t>
            </a:r>
          </a:p>
          <a:p>
            <a:pPr lvl="2"/>
            <a:r>
              <a:rPr lang="es-PA" dirty="0" err="1"/>
              <a:t>Sent</a:t>
            </a:r>
            <a:r>
              <a:rPr lang="es-PA" dirty="0"/>
              <a:t> to Front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95" y="2408605"/>
            <a:ext cx="3697580" cy="43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Fijar el </a:t>
            </a:r>
            <a:r>
              <a:rPr lang="es-PA" dirty="0" err="1"/>
              <a:t>designador</a:t>
            </a:r>
            <a:r>
              <a:rPr lang="es-PA" dirty="0"/>
              <a:t> del IC</a:t>
            </a:r>
          </a:p>
          <a:p>
            <a:r>
              <a:rPr lang="es-PA" dirty="0"/>
              <a:t>Fijar el nombre de parte</a:t>
            </a:r>
          </a:p>
          <a:p>
            <a:endParaRPr lang="es-PA" dirty="0"/>
          </a:p>
          <a:p>
            <a:r>
              <a:rPr lang="es-PA" dirty="0"/>
              <a:t>Todo se realiza en:</a:t>
            </a:r>
          </a:p>
          <a:p>
            <a:pPr lvl="1"/>
            <a:r>
              <a:rPr lang="es-PA" dirty="0" err="1"/>
              <a:t>Schematic</a:t>
            </a:r>
            <a:r>
              <a:rPr lang="es-PA" dirty="0"/>
              <a:t> Library, ventana de propiedades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78" y="2052918"/>
            <a:ext cx="4233049" cy="38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82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1 - Abrir en el proyecto el documento de PCB Library</a:t>
            </a:r>
          </a:p>
          <a:p>
            <a:r>
              <a:rPr lang="es-PA" dirty="0"/>
              <a:t>2 - </a:t>
            </a:r>
            <a:r>
              <a:rPr lang="es-PA" dirty="0" err="1"/>
              <a:t>Boton</a:t>
            </a:r>
            <a:r>
              <a:rPr lang="es-PA" dirty="0"/>
              <a:t> derecho sobre la sección componentes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Seleccione el tipo de componente (QUAD y mm,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Ingrese las dimensiones en mm </a:t>
            </a:r>
          </a:p>
          <a:p>
            <a:pPr lvl="1"/>
            <a:r>
              <a:rPr lang="es-PA" dirty="0"/>
              <a:t>Siga los pasos insertando las dimensiones solicitadas</a:t>
            </a:r>
          </a:p>
          <a:p>
            <a:pPr lvl="1"/>
            <a:r>
              <a:rPr lang="es-PA" dirty="0"/>
              <a:t>En este caso cada lado son 10 pines</a:t>
            </a:r>
          </a:p>
          <a:p>
            <a:pPr lvl="1"/>
            <a:r>
              <a:rPr lang="es-PA" dirty="0"/>
              <a:t>Ubique el nombre del componente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89" y="1685212"/>
            <a:ext cx="2226296" cy="1777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17" y="3652681"/>
            <a:ext cx="2858690" cy="1613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92" y="1161663"/>
            <a:ext cx="26003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958" y="5391094"/>
            <a:ext cx="1706718" cy="124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32" y="5456519"/>
            <a:ext cx="13580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5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Notas:</a:t>
            </a:r>
          </a:p>
          <a:p>
            <a:r>
              <a:rPr lang="es-PA" dirty="0"/>
              <a:t>Luego de generado el componente al ir a la ventana de propiedades, podemos cambiar de mm a </a:t>
            </a:r>
            <a:r>
              <a:rPr lang="es-PA" dirty="0" err="1"/>
              <a:t>mils</a:t>
            </a:r>
            <a:r>
              <a:rPr lang="es-PA" dirty="0"/>
              <a:t> solamente presionando la letra Q</a:t>
            </a:r>
          </a:p>
          <a:p>
            <a:r>
              <a:rPr lang="es-PA" dirty="0"/>
              <a:t>Podemos mover la referencia al centro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/Set Reference/Center</a:t>
            </a:r>
          </a:p>
          <a:p>
            <a:r>
              <a:rPr lang="es-PA" dirty="0"/>
              <a:t>Podemos cambiar el </a:t>
            </a:r>
            <a:r>
              <a:rPr lang="es-PA" dirty="0" err="1"/>
              <a:t>grid</a:t>
            </a:r>
            <a:r>
              <a:rPr lang="es-PA" dirty="0"/>
              <a:t> del enrejado</a:t>
            </a:r>
          </a:p>
          <a:p>
            <a:pPr lvl="1"/>
            <a:r>
              <a:rPr lang="es-PA" dirty="0"/>
              <a:t>View/Snap </a:t>
            </a:r>
            <a:r>
              <a:rPr lang="es-PA" dirty="0" err="1"/>
              <a:t>Grid</a:t>
            </a:r>
            <a:r>
              <a:rPr lang="es-PA" dirty="0"/>
              <a:t>/Set Global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grid</a:t>
            </a:r>
            <a:r>
              <a:rPr lang="es-PA" dirty="0"/>
              <a:t>…</a:t>
            </a:r>
          </a:p>
          <a:p>
            <a:pPr lvl="2"/>
            <a:r>
              <a:rPr lang="es-PA" dirty="0"/>
              <a:t>0.1mm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83" y="2632806"/>
            <a:ext cx="253365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71" y="1328508"/>
            <a:ext cx="2505075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3" y="3893598"/>
            <a:ext cx="1758171" cy="2363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695" y="3893598"/>
            <a:ext cx="2108280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9914"/>
            <a:ext cx="8946541" cy="48684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3 – Dibujar el marco exterior (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Screen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se revisa en la hoja técnica de datos</a:t>
            </a:r>
          </a:p>
          <a:p>
            <a:endParaRPr lang="es-PA" dirty="0"/>
          </a:p>
          <a:p>
            <a:r>
              <a:rPr lang="es-PA" dirty="0"/>
              <a:t>4 – Modificar el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expansión en la ventana de propiedades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69" y="1421475"/>
            <a:ext cx="1776974" cy="1704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08" y="3125584"/>
            <a:ext cx="1671309" cy="16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69" y="3722119"/>
            <a:ext cx="2336523" cy="7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4 - Busque el modelo en 3d de 3dcontentcentral o en </a:t>
            </a:r>
            <a:r>
              <a:rPr lang="es-PA" dirty="0" err="1"/>
              <a:t>ultralibrarian</a:t>
            </a:r>
            <a:endParaRPr lang="es-PA" dirty="0"/>
          </a:p>
          <a:p>
            <a:r>
              <a:rPr lang="es-PA" dirty="0"/>
              <a:t>5 - Descargue la versión de </a:t>
            </a:r>
            <a:r>
              <a:rPr lang="es-PA" dirty="0" err="1"/>
              <a:t>Step</a:t>
            </a:r>
            <a:endParaRPr lang="es-PA" dirty="0"/>
          </a:p>
          <a:p>
            <a:r>
              <a:rPr lang="es-PA" dirty="0"/>
              <a:t>6 - Ingrese el modelo 3d</a:t>
            </a:r>
          </a:p>
          <a:p>
            <a:pPr lvl="1"/>
            <a:r>
              <a:rPr lang="es-PA" dirty="0"/>
              <a:t>Place (P) / 3D </a:t>
            </a:r>
            <a:r>
              <a:rPr lang="es-PA" dirty="0" err="1"/>
              <a:t>Body</a:t>
            </a:r>
            <a:r>
              <a:rPr lang="es-PA" dirty="0"/>
              <a:t> (B)</a:t>
            </a:r>
          </a:p>
          <a:p>
            <a:pPr lvl="1"/>
            <a:r>
              <a:rPr lang="es-PA" dirty="0"/>
              <a:t>Busque el modelo descargado</a:t>
            </a:r>
          </a:p>
          <a:p>
            <a:pPr lvl="1"/>
            <a:r>
              <a:rPr lang="es-PA" dirty="0"/>
              <a:t>Si es necesario mueva los bordes</a:t>
            </a:r>
          </a:p>
          <a:p>
            <a:r>
              <a:rPr lang="es-PA" dirty="0"/>
              <a:t>7 - Verifique las dimensiones en 3D</a:t>
            </a:r>
          </a:p>
          <a:p>
            <a:pPr lvl="1"/>
            <a:r>
              <a:rPr lang="es-PA" dirty="0"/>
              <a:t>Presionar 3 = Vista 3D</a:t>
            </a:r>
          </a:p>
          <a:p>
            <a:pPr lvl="1"/>
            <a:r>
              <a:rPr lang="es-PA" dirty="0"/>
              <a:t>Presionar 2 = Vista 2D</a:t>
            </a:r>
          </a:p>
          <a:p>
            <a:r>
              <a:rPr lang="es-PA" dirty="0"/>
              <a:t>8 – Dibuje el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 y el pin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49" y="2445184"/>
            <a:ext cx="2347404" cy="1783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00" y="3334324"/>
            <a:ext cx="1800476" cy="409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43" y="2445184"/>
            <a:ext cx="2306820" cy="4104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11" y="5549978"/>
            <a:ext cx="1662264" cy="10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389" y="4428596"/>
            <a:ext cx="1375517" cy="10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</a:t>
            </a:r>
            <a:r>
              <a:rPr lang="es-PA" dirty="0" err="1"/>
              <a:t>or</a:t>
            </a:r>
            <a:r>
              <a:rPr lang="es-PA" dirty="0"/>
              <a:t>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1 - </a:t>
            </a:r>
            <a:r>
              <a:rPr lang="es-PA" dirty="0" err="1"/>
              <a:t>Click</a:t>
            </a:r>
            <a:r>
              <a:rPr lang="es-PA" dirty="0"/>
              <a:t> en el cuadrado inferior izquierdo al lado de LS</a:t>
            </a:r>
          </a:p>
          <a:p>
            <a:r>
              <a:rPr lang="es-PA" dirty="0"/>
              <a:t>2 – Al abrir la ventana de configuración añadir la capa 29</a:t>
            </a:r>
          </a:p>
          <a:p>
            <a:pPr lvl="1"/>
            <a:r>
              <a:rPr lang="es-PA" dirty="0"/>
              <a:t>Esta capa es la que referirá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endParaRPr lang="es-PA" dirty="0"/>
          </a:p>
          <a:p>
            <a:r>
              <a:rPr lang="es-PA" dirty="0"/>
              <a:t>3 – Copiar el Top </a:t>
            </a:r>
            <a:r>
              <a:rPr lang="es-PA" dirty="0" err="1"/>
              <a:t>Overlay</a:t>
            </a:r>
            <a:r>
              <a:rPr lang="es-PA" dirty="0"/>
              <a:t> y ubicarlo en la capa 29</a:t>
            </a:r>
          </a:p>
          <a:p>
            <a:r>
              <a:rPr lang="es-PA" dirty="0"/>
              <a:t>4 – Pegar el </a:t>
            </a:r>
            <a:r>
              <a:rPr lang="es-PA" dirty="0" err="1"/>
              <a:t>outline</a:t>
            </a:r>
            <a:r>
              <a:rPr lang="es-PA" dirty="0"/>
              <a:t> del </a:t>
            </a:r>
            <a:r>
              <a:rPr lang="es-PA" dirty="0" err="1"/>
              <a:t>elementro</a:t>
            </a:r>
            <a:r>
              <a:rPr lang="es-PA" dirty="0"/>
              <a:t> sobre esta capa </a:t>
            </a:r>
          </a:p>
          <a:p>
            <a:r>
              <a:rPr lang="es-PA" dirty="0"/>
              <a:t>5 - </a:t>
            </a:r>
            <a:r>
              <a:rPr lang="es-PA" dirty="0" err="1"/>
              <a:t>Situe</a:t>
            </a:r>
            <a:r>
              <a:rPr lang="es-PA" dirty="0"/>
              <a:t> el pin 1 del componente como parte de esta capa</a:t>
            </a:r>
          </a:p>
          <a:p>
            <a:r>
              <a:rPr lang="es-PA" dirty="0"/>
              <a:t>Inserte un Texto como </a:t>
            </a:r>
            <a:r>
              <a:rPr lang="es-PA" dirty="0" err="1"/>
              <a:t>designador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String</a:t>
            </a:r>
            <a:r>
              <a:rPr lang="es-PA" dirty="0"/>
              <a:t> (S)</a:t>
            </a:r>
          </a:p>
          <a:p>
            <a:pPr lvl="1"/>
            <a:r>
              <a:rPr lang="es-PA" dirty="0"/>
              <a:t>‘.</a:t>
            </a:r>
            <a:r>
              <a:rPr lang="es-PA" dirty="0" err="1"/>
              <a:t>Designator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Cambie las dimensiones a unas más cómodas (H = 2mm, W = 0.5mm)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19" y="1978103"/>
            <a:ext cx="1838325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73" y="2953070"/>
            <a:ext cx="2709169" cy="929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204" y="4023114"/>
            <a:ext cx="1373233" cy="12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1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el modelo 3D en el símbolo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 la librería de esquemático y debajo</a:t>
            </a:r>
          </a:p>
          <a:p>
            <a:r>
              <a:rPr lang="es-PA" dirty="0"/>
              <a:t>2 – </a:t>
            </a:r>
            <a:r>
              <a:rPr lang="es-PA" dirty="0" err="1"/>
              <a:t>Selecciónar</a:t>
            </a:r>
            <a:r>
              <a:rPr lang="es-PA" dirty="0"/>
              <a:t> “</a:t>
            </a:r>
            <a:r>
              <a:rPr lang="es-PA" dirty="0" err="1"/>
              <a:t>Add</a:t>
            </a:r>
            <a:r>
              <a:rPr lang="es-PA" dirty="0"/>
              <a:t> </a:t>
            </a:r>
            <a:r>
              <a:rPr lang="es-PA" dirty="0" err="1"/>
              <a:t>Footprint</a:t>
            </a:r>
            <a:r>
              <a:rPr lang="es-PA" dirty="0"/>
              <a:t>”</a:t>
            </a:r>
          </a:p>
          <a:p>
            <a:r>
              <a:rPr lang="es-PA" dirty="0"/>
              <a:t>3 – Busque el modelo y añádalo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361"/>
          <a:stretch/>
        </p:blipFill>
        <p:spPr>
          <a:xfrm>
            <a:off x="5654213" y="2369127"/>
            <a:ext cx="1847850" cy="584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13" y="3022184"/>
            <a:ext cx="23431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3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Utilizar las partes de librería en el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al esquemático</a:t>
            </a:r>
          </a:p>
          <a:p>
            <a:r>
              <a:rPr lang="es-PA" dirty="0"/>
              <a:t>2 – En el panel de la derecha ubicar la librería que creamos</a:t>
            </a:r>
          </a:p>
          <a:p>
            <a:r>
              <a:rPr lang="es-PA" dirty="0"/>
              <a:t>3 – Busque el modelo</a:t>
            </a:r>
          </a:p>
          <a:p>
            <a:r>
              <a:rPr lang="es-PA" dirty="0"/>
              <a:t>4 – Arrástrelo a la hoja de esquemático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3742288"/>
            <a:ext cx="5451158" cy="28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Explicación de Capas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181728"/>
              </p:ext>
            </p:extLst>
          </p:nvPr>
        </p:nvGraphicFramePr>
        <p:xfrm>
          <a:off x="677543" y="1853248"/>
          <a:ext cx="6297109" cy="258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93">
                  <a:extLst>
                    <a:ext uri="{9D8B030D-6E8A-4147-A177-3AD203B41FA5}">
                      <a16:colId xmlns:a16="http://schemas.microsoft.com/office/drawing/2014/main" val="2359448091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2879103649"/>
                    </a:ext>
                  </a:extLst>
                </a:gridCol>
                <a:gridCol w="2964311">
                  <a:extLst>
                    <a:ext uri="{9D8B030D-6E8A-4147-A177-3AD203B41FA5}">
                      <a16:colId xmlns:a16="http://schemas.microsoft.com/office/drawing/2014/main" val="1866809173"/>
                    </a:ext>
                  </a:extLst>
                </a:gridCol>
              </a:tblGrid>
              <a:tr h="434786">
                <a:tc>
                  <a:txBody>
                    <a:bodyPr/>
                    <a:lstStyle/>
                    <a:p>
                      <a:r>
                        <a:rPr lang="es-PA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Color [</a:t>
                      </a:r>
                      <a:r>
                        <a:rPr lang="es-PA" dirty="0" err="1"/>
                        <a:t>Altium</a:t>
                      </a:r>
                      <a:r>
                        <a:rPr lang="es-PA" dirty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err="1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92835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Overlay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Amarillo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 </a:t>
                      </a:r>
                      <a:r>
                        <a:rPr lang="es-PA" dirty="0" err="1"/>
                        <a:t>PCBs</a:t>
                      </a:r>
                      <a:r>
                        <a:rPr lang="es-PA" dirty="0"/>
                        <a:t> es la capa blanca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23831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</a:t>
                      </a:r>
                      <a:r>
                        <a:rPr lang="es-PA" baseline="0" dirty="0"/>
                        <a:t> </a:t>
                      </a:r>
                      <a:r>
                        <a:rPr lang="es-PA" baseline="0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Rojo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Pistas de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6555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Solder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Púrpura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Región</a:t>
                      </a:r>
                      <a:r>
                        <a:rPr lang="es-PA" baseline="0" dirty="0"/>
                        <a:t> sin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1888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Paste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Gris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Área</a:t>
                      </a:r>
                      <a:r>
                        <a:rPr lang="es-PA" baseline="0" dirty="0"/>
                        <a:t> que se aplicará el </a:t>
                      </a:r>
                      <a:r>
                        <a:rPr lang="es-PA" baseline="0" dirty="0" err="1"/>
                        <a:t>solder</a:t>
                      </a:r>
                      <a:r>
                        <a:rPr lang="es-PA" baseline="0" dirty="0"/>
                        <a:t> paste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671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98" y="3140217"/>
            <a:ext cx="3195811" cy="355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48" y="4568558"/>
            <a:ext cx="3005569" cy="2128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4" y="1454815"/>
            <a:ext cx="1323774" cy="2083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762" y="1395924"/>
            <a:ext cx="2398778" cy="13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0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Algunas 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8" y="1421476"/>
            <a:ext cx="9600966" cy="4826923"/>
          </a:xfrm>
        </p:spPr>
        <p:txBody>
          <a:bodyPr>
            <a:normAutofit/>
          </a:bodyPr>
          <a:lstStyle/>
          <a:p>
            <a:r>
              <a:rPr lang="es-PA" dirty="0"/>
              <a:t>1 - Para filtrar solo por capas</a:t>
            </a:r>
          </a:p>
          <a:p>
            <a:pPr lvl="2"/>
            <a:r>
              <a:rPr lang="es-PA" dirty="0"/>
              <a:t>Útil cuando queremos aplicar una medida a solo los componentes</a:t>
            </a:r>
          </a:p>
          <a:p>
            <a:pPr lvl="1"/>
            <a:r>
              <a:rPr lang="es-PA" dirty="0"/>
              <a:t>En la ventana de PCB </a:t>
            </a:r>
            <a:r>
              <a:rPr lang="es-PA" dirty="0" err="1"/>
              <a:t>Footprint</a:t>
            </a:r>
            <a:r>
              <a:rPr lang="es-PA" dirty="0"/>
              <a:t>:</a:t>
            </a:r>
          </a:p>
          <a:p>
            <a:pPr lvl="2"/>
            <a:r>
              <a:rPr lang="es-PA" dirty="0"/>
              <a:t>Filtrar por: </a:t>
            </a:r>
            <a:r>
              <a:rPr lang="es-PA" dirty="0" err="1"/>
              <a:t>isPad</a:t>
            </a:r>
            <a:endParaRPr lang="es-PA" dirty="0"/>
          </a:p>
          <a:p>
            <a:pPr lvl="2"/>
            <a:r>
              <a:rPr lang="es-PA" dirty="0" err="1"/>
              <a:t>Select</a:t>
            </a:r>
            <a:r>
              <a:rPr lang="es-PA" dirty="0"/>
              <a:t> = True</a:t>
            </a:r>
          </a:p>
          <a:p>
            <a:pPr lvl="2"/>
            <a:r>
              <a:rPr lang="es-PA" dirty="0" err="1"/>
              <a:t>Apply</a:t>
            </a:r>
            <a:r>
              <a:rPr lang="es-PA" dirty="0"/>
              <a:t> to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2 – Mover componentes finamente: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izquierdo sobre el componente</a:t>
            </a:r>
          </a:p>
          <a:p>
            <a:pPr lvl="1"/>
            <a:r>
              <a:rPr lang="es-PA" dirty="0"/>
              <a:t>Mantener </a:t>
            </a:r>
            <a:r>
              <a:rPr lang="es-PA" dirty="0" err="1"/>
              <a:t>click</a:t>
            </a:r>
            <a:endParaRPr lang="es-PA" dirty="0"/>
          </a:p>
          <a:p>
            <a:pPr lvl="1"/>
            <a:r>
              <a:rPr lang="es-PA" dirty="0"/>
              <a:t>Presionar alguna de las flechas</a:t>
            </a:r>
          </a:p>
          <a:p>
            <a:pPr lvl="2"/>
            <a:r>
              <a:rPr lang="es-PA" dirty="0"/>
              <a:t>Repetir la ejecución de flechas</a:t>
            </a:r>
          </a:p>
          <a:p>
            <a:pPr lvl="1"/>
            <a:r>
              <a:rPr lang="es-PA" dirty="0"/>
              <a:t>Dejar de seleccionar para posicionar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952749"/>
            <a:ext cx="487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2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3</a:t>
            </a:r>
          </a:p>
        </p:txBody>
      </p:sp>
    </p:spTree>
    <p:extLst>
      <p:ext uri="{BB962C8B-B14F-4D97-AF65-F5344CB8AC3E}">
        <p14:creationId xmlns:p14="http://schemas.microsoft.com/office/powerpoint/2010/main" val="1381151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Captura Esquemática es el proceso de representar nuestro circuito en un paso previo al </a:t>
            </a:r>
            <a:r>
              <a:rPr lang="es-PA" dirty="0" err="1"/>
              <a:t>Layout</a:t>
            </a:r>
            <a:r>
              <a:rPr lang="es-PA" dirty="0"/>
              <a:t>.  </a:t>
            </a:r>
          </a:p>
          <a:p>
            <a:r>
              <a:rPr lang="es-PA" dirty="0"/>
              <a:t>Nos sirve de ayuda rápida para encontrar un componente y construir nuestras ideas.</a:t>
            </a:r>
          </a:p>
          <a:p>
            <a:r>
              <a:rPr lang="es-PA" dirty="0"/>
              <a:t>1 – En la pestaña de ‘</a:t>
            </a:r>
            <a:r>
              <a:rPr lang="es-PA" dirty="0" err="1"/>
              <a:t>Projects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Abrir la hoja de esquemático</a:t>
            </a:r>
          </a:p>
          <a:p>
            <a:pPr lvl="1"/>
            <a:r>
              <a:rPr lang="es-PA" dirty="0"/>
              <a:t>Presionar P sobre la hoja</a:t>
            </a:r>
          </a:p>
          <a:p>
            <a:pPr lvl="1"/>
            <a:r>
              <a:rPr lang="es-PA" dirty="0"/>
              <a:t>Seleccionar </a:t>
            </a:r>
            <a:r>
              <a:rPr lang="es-PA" dirty="0" err="1"/>
              <a:t>Part</a:t>
            </a:r>
            <a:r>
              <a:rPr lang="es-PA" dirty="0"/>
              <a:t> o presionar P</a:t>
            </a:r>
          </a:p>
          <a:p>
            <a:r>
              <a:rPr lang="es-PA" dirty="0"/>
              <a:t>2 - Seleccionar luego la librería esquemática</a:t>
            </a:r>
          </a:p>
          <a:p>
            <a:pPr lvl="1"/>
            <a:r>
              <a:rPr lang="es-PA" dirty="0"/>
              <a:t>Buscar la parte</a:t>
            </a:r>
          </a:p>
          <a:p>
            <a:pPr lvl="1"/>
            <a:r>
              <a:rPr lang="es-PA" dirty="0"/>
              <a:t>Arrastrar al esquemático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8342F-2C72-4045-84A9-7EA830B7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9" y="3107231"/>
            <a:ext cx="3241487" cy="255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9751B-4359-4EB7-94B0-E5B7BE1A4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5" t="25369" r="53021" b="59128"/>
          <a:stretch/>
        </p:blipFill>
        <p:spPr>
          <a:xfrm>
            <a:off x="9908986" y="3523880"/>
            <a:ext cx="2175064" cy="21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El cableado nos ayuda a conexionar las partes.</a:t>
            </a:r>
          </a:p>
          <a:p>
            <a:r>
              <a:rPr lang="es-PA" dirty="0"/>
              <a:t>1 – Luego arrojar las partes necesitadas </a:t>
            </a:r>
          </a:p>
          <a:p>
            <a:pPr lvl="1"/>
            <a:r>
              <a:rPr lang="es-PA" dirty="0"/>
              <a:t>Presionar P</a:t>
            </a:r>
          </a:p>
          <a:p>
            <a:pPr lvl="1"/>
            <a:r>
              <a:rPr lang="es-PA" dirty="0"/>
              <a:t>Seleccionar Wire o presionar W</a:t>
            </a:r>
          </a:p>
          <a:p>
            <a:pPr lvl="1"/>
            <a:r>
              <a:rPr lang="es-PA" dirty="0"/>
              <a:t>Unir el primer punto con el siguiente</a:t>
            </a:r>
          </a:p>
          <a:p>
            <a:pPr lvl="1"/>
            <a:r>
              <a:rPr lang="es-PA" dirty="0"/>
              <a:t>Si finalizó presionar ESC para salir del comando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DE4F-71ED-46E4-827A-16121A0D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25369" r="53021" b="59128"/>
          <a:stretch/>
        </p:blipFill>
        <p:spPr>
          <a:xfrm>
            <a:off x="8802503" y="208175"/>
            <a:ext cx="2175064" cy="2142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8DB5C-D1ED-4440-992F-A9221EC83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6" t="19634" r="14218" b="42580"/>
          <a:stretch/>
        </p:blipFill>
        <p:spPr>
          <a:xfrm>
            <a:off x="7951650" y="2468935"/>
            <a:ext cx="3025917" cy="114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E9043-6E25-4866-9788-404D245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98" y="4050823"/>
            <a:ext cx="4064864" cy="18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Conocer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y </a:t>
            </a:r>
            <a:r>
              <a:rPr lang="en-US" b="1" dirty="0" err="1"/>
              <a:t>componentes</a:t>
            </a:r>
            <a:r>
              <a:rPr lang="en-US" b="1" dirty="0"/>
              <a:t> </a:t>
            </a:r>
            <a:r>
              <a:rPr lang="en-US" b="1" dirty="0" err="1"/>
              <a:t>básicos</a:t>
            </a:r>
            <a:r>
              <a:rPr lang="en-US" b="1" dirty="0"/>
              <a:t> </a:t>
            </a:r>
            <a:r>
              <a:rPr lang="en-US" b="1" dirty="0" err="1"/>
              <a:t>utilizados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microelectrónica</a:t>
            </a:r>
            <a:endParaRPr lang="en-US" b="1" dirty="0"/>
          </a:p>
          <a:p>
            <a:r>
              <a:rPr lang="en-US" b="1" dirty="0" err="1"/>
              <a:t>Fundamentos</a:t>
            </a:r>
            <a:r>
              <a:rPr lang="en-US" b="1" dirty="0"/>
              <a:t> </a:t>
            </a:r>
            <a:r>
              <a:rPr lang="en-US" b="1" dirty="0" err="1"/>
              <a:t>físicos</a:t>
            </a:r>
            <a:r>
              <a:rPr lang="en-US" b="1" dirty="0"/>
              <a:t>?</a:t>
            </a:r>
          </a:p>
          <a:p>
            <a:r>
              <a:rPr lang="en-US" b="1" dirty="0" err="1"/>
              <a:t>Problemática</a:t>
            </a:r>
            <a:r>
              <a:rPr lang="en-US" b="1" dirty="0"/>
              <a:t> del </a:t>
            </a:r>
            <a:r>
              <a:rPr lang="en-US" b="1" dirty="0" err="1"/>
              <a:t>uso</a:t>
            </a:r>
            <a:r>
              <a:rPr lang="en-US" b="1" dirty="0"/>
              <a:t> y </a:t>
            </a:r>
          </a:p>
          <a:p>
            <a:r>
              <a:rPr lang="en-US" b="1" dirty="0" err="1"/>
              <a:t>Aplicaciones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5" y="452718"/>
            <a:ext cx="11937535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Para la creación de </a:t>
            </a:r>
            <a:r>
              <a:rPr lang="es-PA" dirty="0" err="1"/>
              <a:t>Headers</a:t>
            </a:r>
            <a:r>
              <a:rPr lang="es-PA" dirty="0"/>
              <a:t> lo más fácil es buscar el </a:t>
            </a:r>
            <a:r>
              <a:rPr lang="es-PA" dirty="0" err="1"/>
              <a:t>header</a:t>
            </a:r>
            <a:r>
              <a:rPr lang="es-PA" dirty="0"/>
              <a:t> de su esquemático de mayor capacidad, así es más fácil crear </a:t>
            </a:r>
            <a:r>
              <a:rPr lang="es-PA" dirty="0" err="1"/>
              <a:t>headers</a:t>
            </a:r>
            <a:r>
              <a:rPr lang="es-PA" dirty="0"/>
              <a:t> de 8, 4, 3, etc. si se empieza por el mayor, es solo remover componentes.</a:t>
            </a:r>
          </a:p>
          <a:p>
            <a:r>
              <a:rPr lang="es-PA" dirty="0"/>
              <a:t>1 – Seguir los pasos de creación de IC</a:t>
            </a:r>
          </a:p>
          <a:p>
            <a:pPr lvl="1"/>
            <a:r>
              <a:rPr lang="es-PA" dirty="0"/>
              <a:t>Buscar en </a:t>
            </a:r>
            <a:r>
              <a:rPr lang="es-PA" dirty="0" err="1"/>
              <a:t>digikey</a:t>
            </a:r>
            <a:r>
              <a:rPr lang="es-PA" dirty="0"/>
              <a:t> un </a:t>
            </a:r>
            <a:r>
              <a:rPr lang="es-PA" dirty="0" err="1"/>
              <a:t>header</a:t>
            </a:r>
            <a:r>
              <a:rPr lang="es-PA" dirty="0"/>
              <a:t> de 1 hilera 10 posiciones</a:t>
            </a:r>
          </a:p>
          <a:p>
            <a:pPr lvl="1"/>
            <a:r>
              <a:rPr lang="es-PA" dirty="0"/>
              <a:t>Usaremos un </a:t>
            </a:r>
            <a:r>
              <a:rPr lang="es-PA" dirty="0" err="1"/>
              <a:t>header</a:t>
            </a:r>
            <a:r>
              <a:rPr lang="es-PA" dirty="0"/>
              <a:t> de </a:t>
            </a:r>
            <a:r>
              <a:rPr lang="es-PA" dirty="0" err="1"/>
              <a:t>Harwin</a:t>
            </a:r>
            <a:endParaRPr lang="es-PA" dirty="0"/>
          </a:p>
          <a:p>
            <a:pPr lvl="1"/>
            <a:r>
              <a:rPr lang="es-PA" dirty="0"/>
              <a:t>Copiar el número de parte en 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Favor agregar </a:t>
            </a:r>
            <a:r>
              <a:rPr lang="es-PA" dirty="0" err="1"/>
              <a:t>digikey</a:t>
            </a:r>
            <a:r>
              <a:rPr lang="es-PA" dirty="0"/>
              <a:t> al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eliminar cualquier otro</a:t>
            </a:r>
          </a:p>
          <a:p>
            <a:pPr lvl="2"/>
            <a:r>
              <a:rPr lang="es-PA" dirty="0"/>
              <a:t>	M20-9731045</a:t>
            </a:r>
          </a:p>
          <a:p>
            <a:pPr lvl="2"/>
            <a:r>
              <a:rPr lang="es-PA" dirty="0"/>
              <a:t>Coloque los pines (Presione </a:t>
            </a:r>
            <a:r>
              <a:rPr lang="es-PA" dirty="0" err="1"/>
              <a:t>Tab</a:t>
            </a:r>
            <a:r>
              <a:rPr lang="es-PA" dirty="0"/>
              <a:t> si el número es diferente a 1 y cámbielo)</a:t>
            </a:r>
          </a:p>
          <a:p>
            <a:r>
              <a:rPr lang="es-PA" dirty="0"/>
              <a:t>2 – Para la pieza use el designador J?</a:t>
            </a:r>
          </a:p>
          <a:p>
            <a:r>
              <a:rPr lang="es-PA" dirty="0"/>
              <a:t>3 – Para el default </a:t>
            </a:r>
            <a:r>
              <a:rPr lang="es-PA" dirty="0" err="1"/>
              <a:t>comment</a:t>
            </a:r>
            <a:r>
              <a:rPr lang="es-PA" dirty="0"/>
              <a:t> utilice alguna descripción</a:t>
            </a:r>
          </a:p>
          <a:p>
            <a:pPr lvl="1"/>
            <a:r>
              <a:rPr lang="es-PA" dirty="0"/>
              <a:t>Por ejemplo la que obtuvo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“HDR 10 POS 2.54mm”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3BE9F-44B3-41C4-BC10-7B746FE2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96" y="2793102"/>
            <a:ext cx="1451125" cy="275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D7541-97D8-4C8E-B9AB-F910417E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025" y="2793102"/>
            <a:ext cx="3286125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B02AC-EF96-411C-BAAB-D2940142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128" y="5692018"/>
            <a:ext cx="2457450" cy="10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4206D-B587-4B21-9EF3-9BCD6DC57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569" y="3385132"/>
            <a:ext cx="3362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Seguir los pasos de creación de </a:t>
            </a:r>
            <a:r>
              <a:rPr lang="es-PA" dirty="0" err="1"/>
              <a:t>layout</a:t>
            </a:r>
            <a:r>
              <a:rPr lang="es-PA" dirty="0"/>
              <a:t> de un IC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Seleccionar un integrado DIP</a:t>
            </a:r>
          </a:p>
          <a:p>
            <a:pPr lvl="1"/>
            <a:r>
              <a:rPr lang="es-PA" dirty="0"/>
              <a:t>Seleccione en mm</a:t>
            </a:r>
          </a:p>
          <a:p>
            <a:r>
              <a:rPr lang="es-PA" dirty="0"/>
              <a:t>2 – Para los agujeros ponga las siguientes medidas, estas son comunes para </a:t>
            </a:r>
            <a:r>
              <a:rPr lang="es-PA" dirty="0" err="1"/>
              <a:t>Tru-hole</a:t>
            </a:r>
            <a:endParaRPr lang="es-PA" dirty="0"/>
          </a:p>
          <a:p>
            <a:pPr lvl="1"/>
            <a:r>
              <a:rPr lang="es-PA" dirty="0"/>
              <a:t>Note que el pitch, si ve el </a:t>
            </a:r>
            <a:r>
              <a:rPr lang="es-PA" dirty="0" err="1"/>
              <a:t>datasheet</a:t>
            </a:r>
            <a:r>
              <a:rPr lang="es-PA" dirty="0"/>
              <a:t> es 2.54mm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Ponga un nombre descriptivo, </a:t>
            </a:r>
            <a:r>
              <a:rPr lang="es-PA" dirty="0" err="1"/>
              <a:t>p.e</a:t>
            </a:r>
            <a:r>
              <a:rPr lang="es-PA" dirty="0"/>
              <a:t>. HDR1X10_2.54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793" y="2793102"/>
            <a:ext cx="521983" cy="3401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37661-07C4-4808-AD6F-B95BEB3F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79" y="1222481"/>
            <a:ext cx="2415126" cy="1570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F3BD3-351E-420D-B849-86B29BAB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85" y="3966528"/>
            <a:ext cx="4095750" cy="207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CEBDF-E76A-4389-BA23-E56A6CBE4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411" y="3966528"/>
            <a:ext cx="3057525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C3F3-8484-4DFE-A1C5-1D0DA68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524" y="3966528"/>
            <a:ext cx="18288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5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 crea un DIP de 20 posiciones, eliminar las 10 restantes y trabajar con las 10 primeras</a:t>
            </a:r>
          </a:p>
          <a:p>
            <a:pPr lvl="1"/>
            <a:r>
              <a:rPr lang="es-PA" dirty="0"/>
              <a:t>Borre también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2 – Descargar el </a:t>
            </a:r>
            <a:r>
              <a:rPr lang="es-PA" dirty="0" err="1"/>
              <a:t>datasheet</a:t>
            </a:r>
            <a:r>
              <a:rPr lang="es-PA" dirty="0"/>
              <a:t> y observar las medidas</a:t>
            </a:r>
          </a:p>
          <a:p>
            <a:pPr lvl="1"/>
            <a:r>
              <a:rPr lang="es-PA" dirty="0"/>
              <a:t>Medida del borde al centro del primer pin = W = (2.54 + 0.4)/2 = 1.47mm ~ 1.5mm ~ 60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L = 2.5mm</a:t>
            </a:r>
          </a:p>
          <a:p>
            <a:r>
              <a:rPr lang="es-PA" dirty="0"/>
              <a:t>3 – Dibuje </a:t>
            </a:r>
          </a:p>
          <a:p>
            <a:pPr lvl="1"/>
            <a:r>
              <a:rPr lang="es-PA" dirty="0"/>
              <a:t>Cambie su medida de mm a </a:t>
            </a:r>
            <a:r>
              <a:rPr lang="es-PA" dirty="0" err="1"/>
              <a:t>mils</a:t>
            </a:r>
            <a:r>
              <a:rPr lang="es-PA" dirty="0"/>
              <a:t> si es necesario o </a:t>
            </a:r>
            <a:r>
              <a:rPr lang="es-PA" dirty="0" err="1"/>
              <a:t>visceversa</a:t>
            </a:r>
            <a:endParaRPr lang="es-PA" dirty="0"/>
          </a:p>
          <a:p>
            <a:pPr lvl="2"/>
            <a:r>
              <a:rPr lang="es-PA" dirty="0"/>
              <a:t>Es mas fácil dibujar en </a:t>
            </a:r>
            <a:r>
              <a:rPr lang="es-PA" dirty="0" err="1"/>
              <a:t>mils</a:t>
            </a:r>
            <a:r>
              <a:rPr lang="es-PA" dirty="0"/>
              <a:t> en este caso porque 2.54mm = 0.1mils</a:t>
            </a:r>
          </a:p>
          <a:p>
            <a:pPr lvl="2"/>
            <a:r>
              <a:rPr lang="es-PA" dirty="0"/>
              <a:t>Q sobre el plano de </a:t>
            </a:r>
            <a:r>
              <a:rPr lang="es-PA" dirty="0" err="1"/>
              <a:t>layout</a:t>
            </a:r>
            <a:r>
              <a:rPr lang="es-PA" dirty="0"/>
              <a:t> para cambiar de </a:t>
            </a:r>
            <a:r>
              <a:rPr lang="es-PA" dirty="0" err="1"/>
              <a:t>mils</a:t>
            </a:r>
            <a:r>
              <a:rPr lang="es-PA" dirty="0"/>
              <a:t> a mm o </a:t>
            </a:r>
            <a:r>
              <a:rPr lang="es-PA" dirty="0" err="1"/>
              <a:t>visceversa</a:t>
            </a:r>
            <a:endParaRPr lang="es-PA" dirty="0"/>
          </a:p>
          <a:p>
            <a:pPr lvl="1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10 </a:t>
            </a:r>
            <a:r>
              <a:rPr lang="es-PA" dirty="0" err="1"/>
              <a:t>mils</a:t>
            </a:r>
            <a:endParaRPr lang="es-PA" dirty="0"/>
          </a:p>
          <a:p>
            <a:pPr lvl="2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Desde el pin 1 </a:t>
            </a:r>
            <a:r>
              <a:rPr lang="es-PA" dirty="0" err="1"/>
              <a:t>muevace</a:t>
            </a:r>
            <a:r>
              <a:rPr lang="es-PA" dirty="0"/>
              <a:t> 60 en X y 60 en Y </a:t>
            </a:r>
            <a:r>
              <a:rPr lang="es-PA" dirty="0" err="1"/>
              <a:t>y</a:t>
            </a:r>
            <a:r>
              <a:rPr lang="es-PA" dirty="0"/>
              <a:t> dibuje el </a:t>
            </a:r>
            <a:r>
              <a:rPr lang="es-PA" dirty="0" err="1"/>
              <a:t>overlay</a:t>
            </a:r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784" y="3133774"/>
            <a:ext cx="521983" cy="3401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87" y="1745013"/>
            <a:ext cx="2614568" cy="918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D338D-24CC-4D69-949D-4B3E2A5B9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29" t="6601" r="69105" b="85933"/>
          <a:stretch/>
        </p:blipFill>
        <p:spPr>
          <a:xfrm>
            <a:off x="8311391" y="4400170"/>
            <a:ext cx="1434518" cy="51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6F89A-CF34-433C-94E1-F4A51BA7B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97" t="7401" r="69863" b="86483"/>
          <a:stretch/>
        </p:blipFill>
        <p:spPr>
          <a:xfrm>
            <a:off x="9824207" y="4400170"/>
            <a:ext cx="1333850" cy="41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464B5-A8E6-4FF2-8ED6-0FE7E523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362" y="5179277"/>
            <a:ext cx="1097084" cy="118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73B43-06CB-41FD-982A-D23291DD5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05" t="36697" r="37523" b="48135"/>
          <a:stretch/>
        </p:blipFill>
        <p:spPr>
          <a:xfrm>
            <a:off x="4446165" y="5004753"/>
            <a:ext cx="2790738" cy="9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5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4 – Busque el modelo en la página del fabricante (Harwin.com) y descargue el modelo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5 – Posicione el modelo en el </a:t>
            </a:r>
            <a:r>
              <a:rPr lang="es-PA" dirty="0" err="1"/>
              <a:t>Layout</a:t>
            </a:r>
            <a:endParaRPr lang="es-PA" dirty="0"/>
          </a:p>
          <a:p>
            <a:pPr lvl="1"/>
            <a:r>
              <a:rPr lang="es-PA" dirty="0"/>
              <a:t>Inserte el modelo (Place/3D </a:t>
            </a:r>
            <a:r>
              <a:rPr lang="es-PA" dirty="0" err="1"/>
              <a:t>Body</a:t>
            </a:r>
            <a:r>
              <a:rPr lang="es-PA" dirty="0"/>
              <a:t>) en la capa “</a:t>
            </a:r>
            <a:r>
              <a:rPr lang="es-PA" dirty="0" err="1"/>
              <a:t>Mechanical</a:t>
            </a:r>
            <a:r>
              <a:rPr lang="es-PA" dirty="0"/>
              <a:t> 1”</a:t>
            </a:r>
          </a:p>
          <a:p>
            <a:pPr lvl="1"/>
            <a:r>
              <a:rPr lang="es-PA" dirty="0"/>
              <a:t>Recuerde alinear las caras con el </a:t>
            </a:r>
            <a:r>
              <a:rPr lang="es-PA" dirty="0" err="1"/>
              <a:t>Board</a:t>
            </a:r>
            <a:r>
              <a:rPr lang="es-PA" dirty="0"/>
              <a:t> (Tools/3D </a:t>
            </a:r>
            <a:r>
              <a:rPr lang="es-PA" dirty="0" err="1"/>
              <a:t>Body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Align</a:t>
            </a:r>
            <a:r>
              <a:rPr lang="es-PA" dirty="0"/>
              <a:t>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Dependiendo de donde tome el componente tendrá “Snap </a:t>
            </a:r>
            <a:r>
              <a:rPr lang="es-PA" dirty="0" err="1"/>
              <a:t>Points</a:t>
            </a:r>
            <a:r>
              <a:rPr lang="es-PA" dirty="0"/>
              <a:t>”, estos puntos nos ayudan a posicionar el componente</a:t>
            </a:r>
          </a:p>
          <a:p>
            <a:r>
              <a:rPr lang="es-PA" dirty="0"/>
              <a:t>6 – Valide las posiciones y luego dibuje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en la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r>
              <a:rPr lang="es-PA" dirty="0"/>
              <a:t>7 - Vincule el modelo de </a:t>
            </a:r>
            <a:r>
              <a:rPr lang="es-PA" dirty="0" err="1"/>
              <a:t>layout</a:t>
            </a:r>
            <a:r>
              <a:rPr lang="es-PA" dirty="0"/>
              <a:t> con el modelo de esquemático</a:t>
            </a:r>
          </a:p>
          <a:p>
            <a:r>
              <a:rPr lang="es-PA" dirty="0"/>
              <a:t>Recuerde también dibujar el punto 1 del </a:t>
            </a:r>
            <a:r>
              <a:rPr lang="es-PA" dirty="0" err="1"/>
              <a:t>header</a:t>
            </a:r>
            <a:r>
              <a:rPr lang="es-PA" dirty="0"/>
              <a:t> (Top </a:t>
            </a:r>
            <a:r>
              <a:rPr lang="es-PA" dirty="0" err="1"/>
              <a:t>Overlay</a:t>
            </a:r>
            <a:r>
              <a:rPr lang="es-PA" dirty="0"/>
              <a:t> y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84" y="1853248"/>
            <a:ext cx="2614568" cy="91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526DB-6F6F-499D-98DD-F2522315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7" y="1869594"/>
            <a:ext cx="5768742" cy="1669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6B4C7-20E9-4EEE-B2C2-047B9B244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64" t="17614" r="54587" b="64967"/>
          <a:stretch/>
        </p:blipFill>
        <p:spPr>
          <a:xfrm>
            <a:off x="6633850" y="1869594"/>
            <a:ext cx="836813" cy="1401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6D0FC-4EE2-43F9-B4A1-86FF0CE4F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254" y="1853248"/>
            <a:ext cx="1045676" cy="23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0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El elemento más común es el capacitor y en especial el de 100nF = 0.1uF</a:t>
            </a:r>
          </a:p>
          <a:p>
            <a:r>
              <a:rPr lang="es-PA" dirty="0"/>
              <a:t>1 – Seguir el mismo procedimiento de </a:t>
            </a:r>
            <a:r>
              <a:rPr lang="es-PA" dirty="0" err="1"/>
              <a:t>manuf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agregar la parte</a:t>
            </a:r>
          </a:p>
          <a:p>
            <a:pPr lvl="1"/>
            <a:r>
              <a:rPr lang="es-PA" dirty="0"/>
              <a:t>Se utilizó un capacitor cerámico 0805 a 50V de TDK X7R</a:t>
            </a:r>
          </a:p>
          <a:p>
            <a:pPr lvl="1"/>
            <a:r>
              <a:rPr lang="es-PA" dirty="0"/>
              <a:t>Si en el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encuentra 3 componentes parecidos escoja el de CT (</a:t>
            </a:r>
            <a:r>
              <a:rPr lang="es-PA" dirty="0" err="1"/>
              <a:t>Cut</a:t>
            </a:r>
            <a:r>
              <a:rPr lang="es-PA" dirty="0"/>
              <a:t> Tape)</a:t>
            </a:r>
          </a:p>
          <a:p>
            <a:r>
              <a:rPr lang="es-PA" dirty="0"/>
              <a:t>2 – Al dibujar el capacitor siga el siguiente lineamiento</a:t>
            </a:r>
          </a:p>
          <a:p>
            <a:pPr lvl="1"/>
            <a:r>
              <a:rPr lang="es-PA" dirty="0"/>
              <a:t>Pines 1 y 2 ocultos y a </a:t>
            </a:r>
            <a:r>
              <a:rPr lang="es-PA" b="1" dirty="0"/>
              <a:t>60</a:t>
            </a:r>
            <a:r>
              <a:rPr lang="es-PA" dirty="0"/>
              <a:t>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Componente en color azul</a:t>
            </a:r>
          </a:p>
          <a:p>
            <a:pPr lvl="1"/>
            <a:r>
              <a:rPr lang="es-PA" dirty="0"/>
              <a:t>Luego de ubicar los pines use un </a:t>
            </a:r>
            <a:r>
              <a:rPr lang="es-PA" dirty="0" err="1"/>
              <a:t>grid</a:t>
            </a:r>
            <a:r>
              <a:rPr lang="es-PA" dirty="0"/>
              <a:t> de 1 para dibujar el componente</a:t>
            </a:r>
          </a:p>
          <a:p>
            <a:r>
              <a:rPr lang="es-PA" dirty="0"/>
              <a:t>3 – Ubique en el esquemático</a:t>
            </a:r>
          </a:p>
          <a:p>
            <a:pPr lvl="1"/>
            <a:r>
              <a:rPr lang="es-PA" dirty="0"/>
              <a:t>Note que </a:t>
            </a:r>
            <a:r>
              <a:rPr lang="es-PA" dirty="0" err="1"/>
              <a:t>designator</a:t>
            </a:r>
            <a:r>
              <a:rPr lang="es-PA" dirty="0"/>
              <a:t> y </a:t>
            </a:r>
            <a:r>
              <a:rPr lang="es-PA" dirty="0" err="1"/>
              <a:t>comment</a:t>
            </a:r>
            <a:r>
              <a:rPr lang="es-PA" dirty="0"/>
              <a:t> siempre aparecen en la hoja de dibujo</a:t>
            </a:r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4CDAC-96EB-4DB1-8045-DD222375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26" y="1331770"/>
            <a:ext cx="1697372" cy="140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06FC7-AD36-4DC3-8DA4-5A4673ED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43" y="3169799"/>
            <a:ext cx="3810130" cy="1145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3E319-7CC5-400C-B988-BFD0349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648" y="4936922"/>
            <a:ext cx="241935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66101-EB32-4594-80C2-4BDA95B7B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379" y="5479679"/>
            <a:ext cx="1004998" cy="12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un componente capacitor utilizando el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Buscar en Google el documento de IBS </a:t>
            </a:r>
            <a:r>
              <a:rPr lang="es-PA" dirty="0" err="1"/>
              <a:t>Electronics</a:t>
            </a:r>
            <a:r>
              <a:rPr lang="es-PA" dirty="0"/>
              <a:t> “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dimensions</a:t>
            </a:r>
            <a:r>
              <a:rPr lang="es-PA" dirty="0"/>
              <a:t> in mm”</a:t>
            </a:r>
          </a:p>
          <a:p>
            <a:pPr lvl="1"/>
            <a:r>
              <a:rPr lang="es-PA" dirty="0"/>
              <a:t>Habrá notado dos tablas</a:t>
            </a:r>
          </a:p>
          <a:p>
            <a:pPr lvl="2"/>
            <a:r>
              <a:rPr lang="es-PA" dirty="0" err="1"/>
              <a:t>Reflow</a:t>
            </a:r>
            <a:r>
              <a:rPr lang="es-PA" dirty="0"/>
              <a:t> </a:t>
            </a:r>
            <a:r>
              <a:rPr lang="es-PA" dirty="0" err="1"/>
              <a:t>Soldering</a:t>
            </a:r>
            <a:r>
              <a:rPr lang="es-PA" dirty="0"/>
              <a:t>  &lt;- Esta </a:t>
            </a:r>
          </a:p>
          <a:p>
            <a:pPr lvl="2"/>
            <a:r>
              <a:rPr lang="es-PA" dirty="0"/>
              <a:t>Wave </a:t>
            </a:r>
            <a:r>
              <a:rPr lang="es-PA" dirty="0" err="1"/>
              <a:t>Soldering</a:t>
            </a:r>
            <a:endParaRPr lang="es-PA" dirty="0"/>
          </a:p>
          <a:p>
            <a:r>
              <a:rPr lang="es-PA" dirty="0"/>
              <a:t>2 – Dibuje el Top </a:t>
            </a:r>
            <a:r>
              <a:rPr lang="es-PA" dirty="0" err="1"/>
              <a:t>Overlay</a:t>
            </a:r>
            <a:r>
              <a:rPr lang="es-PA" dirty="0"/>
              <a:t> (generalmente fuera del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r>
              <a:rPr lang="es-PA" dirty="0"/>
              <a:t>)</a:t>
            </a:r>
          </a:p>
          <a:p>
            <a:r>
              <a:rPr lang="es-PA" dirty="0"/>
              <a:t>3 – Ingrese el modelo de 3dcontentcentral</a:t>
            </a:r>
          </a:p>
          <a:p>
            <a:pPr lvl="1"/>
            <a:r>
              <a:rPr lang="es-PA" dirty="0"/>
              <a:t>Seleccione el IPC7351 y descargue el link de Dropbox</a:t>
            </a:r>
          </a:p>
          <a:p>
            <a:pPr lvl="1"/>
            <a:r>
              <a:rPr lang="es-PA" dirty="0"/>
              <a:t>Suponiendo que de </a:t>
            </a:r>
            <a:r>
              <a:rPr lang="es-PA" dirty="0" err="1"/>
              <a:t>digikey</a:t>
            </a:r>
            <a:r>
              <a:rPr lang="es-PA" dirty="0"/>
              <a:t> elegimos el CGA4J2X7R1H104K125AA</a:t>
            </a:r>
          </a:p>
          <a:p>
            <a:pPr lvl="2"/>
            <a:r>
              <a:rPr lang="es-PA" dirty="0"/>
              <a:t>Alto = 1.25+0.2 = 1.45</a:t>
            </a:r>
          </a:p>
          <a:p>
            <a:r>
              <a:rPr lang="es-PA" dirty="0"/>
              <a:t>Buscar en el 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11A89-12FA-4F25-9CD2-2C15057C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912" y="1210928"/>
            <a:ext cx="1999856" cy="1284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A4FBF-A450-4F3A-A757-BF223CAE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79" y="2742400"/>
            <a:ext cx="4142589" cy="479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2BD02-BEFF-4CCC-ABBC-BAF21E9F9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42" y="3334343"/>
            <a:ext cx="2822284" cy="141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9AC82-187C-4026-BC84-5BAE985A7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50" y="2989672"/>
            <a:ext cx="3903502" cy="689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E82E-449B-488E-81E8-C84BCAE0E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08" y="5083625"/>
            <a:ext cx="2910805" cy="1566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5E690-6CBA-4351-9FA0-6A0CA5AE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647" y="1129758"/>
            <a:ext cx="5114925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3F3C5-ECC9-4999-9A24-795924116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446" y="5502537"/>
            <a:ext cx="5123576" cy="862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6B8600-D037-4335-972B-C203044F1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094" y="6086588"/>
            <a:ext cx="1819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4 – Posicione el componente</a:t>
            </a:r>
          </a:p>
          <a:p>
            <a:r>
              <a:rPr lang="es-PA" dirty="0"/>
              <a:t>5 – Recuerde crear las capas mecánicas de </a:t>
            </a:r>
            <a:r>
              <a:rPr lang="es-PA" dirty="0" err="1"/>
              <a:t>assembly</a:t>
            </a:r>
            <a:r>
              <a:rPr lang="es-PA" dirty="0"/>
              <a:t>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pPr lvl="1"/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8A456-ACDC-4DD6-AD8B-24C3DA7A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0" y="2601307"/>
            <a:ext cx="3895608" cy="2403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CE17D-76A8-4FCC-AA10-102EA8C1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3" y="2666412"/>
            <a:ext cx="3731528" cy="28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8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90" y="452718"/>
            <a:ext cx="1210811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Diseño de Polarización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42239"/>
            <a:ext cx="11677475" cy="5436066"/>
          </a:xfrm>
        </p:spPr>
        <p:txBody>
          <a:bodyPr>
            <a:normAutofit/>
          </a:bodyPr>
          <a:lstStyle/>
          <a:p>
            <a:r>
              <a:rPr lang="es-PA" dirty="0"/>
              <a:t>Además del desacople capacitivo, esto no es suficiente para filtrar ruido en DC</a:t>
            </a:r>
          </a:p>
          <a:p>
            <a:r>
              <a:rPr lang="es-PA" dirty="0"/>
              <a:t>Desacople incorrecto							Desacople correcto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1B209-00CE-46A3-A9F9-9AB6C098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68" y="2127313"/>
            <a:ext cx="5070062" cy="2542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80E48-2D92-4CBA-92FC-26D97B1D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6" y="2127313"/>
            <a:ext cx="5443931" cy="2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5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Busque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como siempre el capacitor</a:t>
            </a:r>
          </a:p>
          <a:p>
            <a:pPr lvl="1"/>
            <a:r>
              <a:rPr lang="es-PA" dirty="0"/>
              <a:t>Cambie el nombre de comentario</a:t>
            </a:r>
          </a:p>
          <a:p>
            <a:r>
              <a:rPr lang="es-PA" dirty="0"/>
              <a:t>2 - Copie el modelo esquemático del de 100nF a la hoja del de 10uF y salve</a:t>
            </a:r>
          </a:p>
        </p:txBody>
      </p:sp>
    </p:spTree>
    <p:extLst>
      <p:ext uri="{BB962C8B-B14F-4D97-AF65-F5344CB8AC3E}">
        <p14:creationId xmlns:p14="http://schemas.microsoft.com/office/powerpoint/2010/main" val="342959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Copie el modelo de </a:t>
            </a:r>
            <a:r>
              <a:rPr lang="es-PA" dirty="0" err="1"/>
              <a:t>layout</a:t>
            </a:r>
            <a:r>
              <a:rPr lang="es-PA" dirty="0"/>
              <a:t> del de 100nF a la hoja del de 10uF y salve</a:t>
            </a:r>
          </a:p>
          <a:p>
            <a:pPr lvl="1"/>
            <a:r>
              <a:rPr lang="es-PA" dirty="0"/>
              <a:t>Valide en alto si se supera, </a:t>
            </a:r>
            <a:r>
              <a:rPr lang="es-PA" dirty="0" err="1"/>
              <a:t>p.e</a:t>
            </a:r>
            <a:r>
              <a:rPr lang="es-PA" dirty="0"/>
              <a:t>., para el capacitor de 10uF seleccionamos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2 – Note que se seleccionó un capacitor de menor voltaje, esto se debe que al aumento de voltaje más caro el capacitor</a:t>
            </a:r>
          </a:p>
          <a:p>
            <a:r>
              <a:rPr lang="es-PA" dirty="0"/>
              <a:t>3 – Busque en la hoja las dimensiones de alto del capacitor con el número de parte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4 – Verificar que existe en los modelos de step el tamaño</a:t>
            </a:r>
          </a:p>
          <a:p>
            <a:r>
              <a:rPr lang="es-PA" dirty="0"/>
              <a:t>Si no existe puede hacer lo siguiente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21718-8800-41FD-BF60-DD4166C3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73" y="2955721"/>
            <a:ext cx="62674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C946D-15E5-49FA-9152-E46583D7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3" y="4867013"/>
            <a:ext cx="1164907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A4FA2-96DE-40B8-BFC0-7D8D3FC6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6" y="5693721"/>
            <a:ext cx="18573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5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7898" cy="1400530"/>
          </a:xfrm>
        </p:spPr>
        <p:txBody>
          <a:bodyPr/>
          <a:lstStyle/>
          <a:p>
            <a:r>
              <a:rPr lang="es-PA" dirty="0"/>
              <a:t>Proyecto Final – </a:t>
            </a:r>
            <a:r>
              <a:rPr lang="es-PA" dirty="0" err="1"/>
              <a:t>Qi</a:t>
            </a:r>
            <a:r>
              <a:rPr lang="es-PA" dirty="0"/>
              <a:t> Wireless </a:t>
            </a:r>
            <a:r>
              <a:rPr lang="es-PA" dirty="0" err="1"/>
              <a:t>Transmitter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9" y="2091555"/>
            <a:ext cx="5439156" cy="465697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Basado en </a:t>
            </a:r>
            <a:r>
              <a:rPr lang="es-PA" dirty="0" err="1"/>
              <a:t>ICs</a:t>
            </a:r>
            <a:r>
              <a:rPr lang="es-PA" dirty="0"/>
              <a:t> de TI – 5%</a:t>
            </a:r>
          </a:p>
          <a:p>
            <a:r>
              <a:rPr lang="es-PA" dirty="0"/>
              <a:t>Debe ser un producto final:</a:t>
            </a:r>
          </a:p>
          <a:p>
            <a:pPr lvl="1"/>
            <a:r>
              <a:rPr lang="es-PA" dirty="0" err="1"/>
              <a:t>Bezel</a:t>
            </a:r>
            <a:r>
              <a:rPr lang="es-PA" dirty="0"/>
              <a:t> (marco) – 10%</a:t>
            </a:r>
          </a:p>
          <a:p>
            <a:pPr lvl="2"/>
            <a:r>
              <a:rPr lang="es-PA" dirty="0" err="1"/>
              <a:t>Seeedstudio</a:t>
            </a:r>
            <a:r>
              <a:rPr lang="es-PA" dirty="0"/>
              <a:t> </a:t>
            </a:r>
            <a:r>
              <a:rPr lang="es-PA" dirty="0" err="1"/>
              <a:t>Fusion</a:t>
            </a:r>
            <a:r>
              <a:rPr lang="es-PA" dirty="0"/>
              <a:t> </a:t>
            </a:r>
            <a:r>
              <a:rPr lang="es-PA" dirty="0" err="1"/>
              <a:t>Services</a:t>
            </a:r>
            <a:endParaRPr lang="es-PA" dirty="0"/>
          </a:p>
          <a:p>
            <a:pPr lvl="1"/>
            <a:r>
              <a:rPr lang="es-PA" dirty="0"/>
              <a:t>Box (caja cartón) – 10%</a:t>
            </a:r>
          </a:p>
          <a:p>
            <a:pPr lvl="2"/>
            <a:r>
              <a:rPr lang="es-PA" dirty="0" err="1"/>
              <a:t>Packlane</a:t>
            </a:r>
            <a:endParaRPr lang="es-PA" dirty="0"/>
          </a:p>
          <a:p>
            <a:pPr lvl="2"/>
            <a:r>
              <a:rPr lang="es-PA" dirty="0" err="1"/>
              <a:t>Salazarpacking</a:t>
            </a:r>
            <a:endParaRPr lang="es-PA" dirty="0"/>
          </a:p>
          <a:p>
            <a:pPr lvl="1"/>
            <a:r>
              <a:rPr lang="es-PA" dirty="0"/>
              <a:t>Manual de Uso (corto) – 2%</a:t>
            </a:r>
          </a:p>
          <a:p>
            <a:pPr lvl="2"/>
            <a:r>
              <a:rPr lang="es-PA" dirty="0"/>
              <a:t>Impresión</a:t>
            </a:r>
          </a:p>
          <a:p>
            <a:pPr lvl="1"/>
            <a:r>
              <a:rPr lang="es-PA" dirty="0"/>
              <a:t>Informes Finales – 3%</a:t>
            </a:r>
          </a:p>
          <a:p>
            <a:pPr lvl="2"/>
            <a:r>
              <a:rPr lang="es-PA" dirty="0"/>
              <a:t>De no más de 10 páginas</a:t>
            </a:r>
          </a:p>
          <a:p>
            <a:pPr lvl="2"/>
            <a:r>
              <a:rPr lang="es-PA" dirty="0"/>
              <a:t>Formato IEEE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851842" y="2112138"/>
            <a:ext cx="4188627" cy="4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Circuito Esquemático – 5%</a:t>
            </a:r>
          </a:p>
          <a:p>
            <a:r>
              <a:rPr lang="es-PA" dirty="0"/>
              <a:t>Circuito Impreso en Papel Azul (sin componentes) – 20%</a:t>
            </a:r>
          </a:p>
          <a:p>
            <a:r>
              <a:rPr lang="es-PA" dirty="0"/>
              <a:t>Circuito impreso Funcional (Soldado) Realizado en </a:t>
            </a:r>
            <a:r>
              <a:rPr lang="es-PA" dirty="0" err="1"/>
              <a:t>SeeedStudio</a:t>
            </a:r>
            <a:r>
              <a:rPr lang="es-PA" dirty="0"/>
              <a:t> – 40%</a:t>
            </a:r>
          </a:p>
          <a:p>
            <a:r>
              <a:rPr lang="es-PA" dirty="0"/>
              <a:t>Circuito Impreso completo en 3D – 5%</a:t>
            </a:r>
          </a:p>
        </p:txBody>
      </p:sp>
      <p:pic>
        <p:nvPicPr>
          <p:cNvPr id="4" name="Picture 2" descr="Image result for qi wireless charger 5W reference design texas instr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91" y="2795154"/>
            <a:ext cx="3333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5 – Al momento posicione el objeto 3D que seleccionó sobre el </a:t>
            </a:r>
            <a:r>
              <a:rPr lang="es-PA" dirty="0" err="1"/>
              <a:t>footprint</a:t>
            </a:r>
            <a:endParaRPr lang="es-PA" dirty="0"/>
          </a:p>
          <a:p>
            <a:r>
              <a:rPr lang="es-PA" dirty="0"/>
              <a:t>6 – Copie el nuevo modelo</a:t>
            </a:r>
          </a:p>
          <a:p>
            <a:r>
              <a:rPr lang="es-PA" dirty="0"/>
              <a:t>7 – Ahora aumente de alto en Z la cantidad sobrante</a:t>
            </a:r>
          </a:p>
          <a:p>
            <a:r>
              <a:rPr lang="es-PA" dirty="0"/>
              <a:t>8 – Posicione el nuevo modelo</a:t>
            </a:r>
          </a:p>
          <a:p>
            <a:endParaRPr lang="es-PA" dirty="0"/>
          </a:p>
          <a:p>
            <a:r>
              <a:rPr lang="es-PA" dirty="0"/>
              <a:t>Recuerde añadir las capas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Añadir también el </a:t>
            </a:r>
            <a:r>
              <a:rPr lang="es-PA" dirty="0" err="1"/>
              <a:t>layout</a:t>
            </a:r>
            <a:r>
              <a:rPr lang="es-PA" dirty="0"/>
              <a:t> al </a:t>
            </a:r>
            <a:r>
              <a:rPr lang="es-PA" dirty="0" err="1"/>
              <a:t>esquematico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0869-61B6-47E4-AFFB-AE0A8EB4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56" y="2302084"/>
            <a:ext cx="2516697" cy="2252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B07EF-C609-4A5F-9B51-7ECE1B73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53" y="2302084"/>
            <a:ext cx="2372983" cy="111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C9AE8-6375-42D0-83A7-FEFEF916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286" y="4734481"/>
            <a:ext cx="3173861" cy="20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7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esquematico</a:t>
            </a:r>
            <a:r>
              <a:rPr lang="es-PA" dirty="0"/>
              <a:t> como anteriores elementos</a:t>
            </a:r>
          </a:p>
          <a:p>
            <a:pPr lvl="1"/>
            <a:r>
              <a:rPr lang="es-PA" dirty="0"/>
              <a:t>Ahora los pines déjelos a 100mils</a:t>
            </a:r>
          </a:p>
          <a:p>
            <a:pPr lvl="1"/>
            <a:r>
              <a:rPr lang="es-PA" dirty="0"/>
              <a:t>Dibuje la capa más gruesa del imán de ferrita</a:t>
            </a:r>
          </a:p>
          <a:p>
            <a:r>
              <a:rPr lang="es-PA" dirty="0"/>
              <a:t>Cambie el designador a FB?</a:t>
            </a:r>
          </a:p>
          <a:p>
            <a:r>
              <a:rPr lang="es-PA" dirty="0"/>
              <a:t>Cambie la descripción al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F5640-0F7B-4FB5-AB1B-E9257C85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22" y="4065228"/>
            <a:ext cx="7076115" cy="16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63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footprint</a:t>
            </a:r>
            <a:r>
              <a:rPr lang="es-PA" dirty="0"/>
              <a:t> basado en un capacitor, </a:t>
            </a:r>
            <a:r>
              <a:rPr lang="es-PA" dirty="0" err="1"/>
              <a:t>p.e</a:t>
            </a:r>
            <a:r>
              <a:rPr lang="es-PA" dirty="0"/>
              <a:t>. seleccionamos un FB de 0805 (2012 métrico)</a:t>
            </a:r>
          </a:p>
          <a:p>
            <a:endParaRPr lang="es-PA" dirty="0"/>
          </a:p>
          <a:p>
            <a:r>
              <a:rPr lang="es-PA" dirty="0"/>
              <a:t>2 – Observe las dimensiones de alto en el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3 – Busque un capacitor de ese alto y reemplace</a:t>
            </a:r>
          </a:p>
          <a:p>
            <a:r>
              <a:rPr lang="es-PA" dirty="0"/>
              <a:t>4 – Añada lo restante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r>
              <a:rPr lang="es-PA" dirty="0" err="1"/>
              <a:t>Asociacion</a:t>
            </a:r>
            <a:r>
              <a:rPr lang="es-PA" dirty="0"/>
              <a:t> con el componente esquemático</a:t>
            </a:r>
          </a:p>
          <a:p>
            <a:pPr lvl="1"/>
            <a:r>
              <a:rPr lang="es-PA" dirty="0"/>
              <a:t>Esquemático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00868-B1DF-465A-AFF1-DB063CC6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29" y="2104806"/>
            <a:ext cx="6343650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79A29-E6A3-4688-B7AB-B0B3CF38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41" y="2884217"/>
            <a:ext cx="40386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3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Busque el componente por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 err="1"/>
              <a:t>Yageo</a:t>
            </a:r>
            <a:endParaRPr lang="es-PA" dirty="0"/>
          </a:p>
          <a:p>
            <a:r>
              <a:rPr lang="es-PA" dirty="0"/>
              <a:t>2 – Cree el componente en la librería</a:t>
            </a:r>
          </a:p>
          <a:p>
            <a:pPr lvl="1"/>
            <a:r>
              <a:rPr lang="es-PA" dirty="0"/>
              <a:t>Utilice 10 </a:t>
            </a:r>
            <a:r>
              <a:rPr lang="es-PA" dirty="0" err="1"/>
              <a:t>mils</a:t>
            </a:r>
            <a:r>
              <a:rPr lang="es-PA" dirty="0"/>
              <a:t> para los pines</a:t>
            </a:r>
          </a:p>
          <a:p>
            <a:pPr lvl="1"/>
            <a:r>
              <a:rPr lang="es-PA" dirty="0"/>
              <a:t>Esconda los nombres y designadores</a:t>
            </a:r>
          </a:p>
          <a:p>
            <a:pPr lvl="1"/>
            <a:r>
              <a:rPr lang="es-PA" dirty="0"/>
              <a:t>Cree la resistencia (cuerpo) de color azul como los otros componentes</a:t>
            </a:r>
          </a:p>
          <a:p>
            <a:pPr lvl="2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</a:t>
            </a:r>
          </a:p>
          <a:p>
            <a:pPr lvl="2"/>
            <a:r>
              <a:rPr lang="es-PA" dirty="0" err="1"/>
              <a:t>Posicionece</a:t>
            </a:r>
            <a:r>
              <a:rPr lang="es-PA" dirty="0"/>
              <a:t> en el extremo del primer pin para dibujar y muévase 3 posiciones en → y luego 3 en ↑, marque el primer punto</a:t>
            </a:r>
          </a:p>
          <a:p>
            <a:pPr lvl="2"/>
            <a:r>
              <a:rPr lang="es-PA" dirty="0"/>
              <a:t>Seguido 3 posiciones en → y 3 posiciones en ↓, repita hasta completar</a:t>
            </a:r>
          </a:p>
          <a:p>
            <a:pPr lvl="1"/>
            <a:r>
              <a:rPr lang="es-PA" dirty="0"/>
              <a:t>Cambie el comentario a 1M y el designador a R?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53" y="2178091"/>
            <a:ext cx="5251988" cy="57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99A47-35FA-4992-91DB-8DA5A545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93" y="3086717"/>
            <a:ext cx="3551339" cy="8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5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Haga un resistor</a:t>
            </a:r>
          </a:p>
          <a:p>
            <a:r>
              <a:rPr lang="es-PA" dirty="0"/>
              <a:t>2 – Valide las dimensiones del documento de notas</a:t>
            </a:r>
          </a:p>
          <a:p>
            <a:r>
              <a:rPr lang="es-PA" dirty="0"/>
              <a:t>3 – Ubique bien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4 – Valide las dimensiones de alto del resistor</a:t>
            </a:r>
          </a:p>
          <a:p>
            <a:r>
              <a:rPr lang="es-PA" dirty="0"/>
              <a:t>5 – En 3D Content Central busque R0805</a:t>
            </a:r>
          </a:p>
          <a:p>
            <a:r>
              <a:rPr lang="es-PA" dirty="0"/>
              <a:t>6 – Recuerde que siempre puede validar la altura </a:t>
            </a:r>
          </a:p>
          <a:p>
            <a:r>
              <a:rPr lang="es-PA" dirty="0"/>
              <a:t>Midiendo con </a:t>
            </a:r>
            <a:r>
              <a:rPr lang="es-PA" dirty="0" err="1"/>
              <a:t>Ctrl+M</a:t>
            </a:r>
            <a:endParaRPr lang="es-PA" dirty="0"/>
          </a:p>
          <a:p>
            <a:r>
              <a:rPr lang="es-PA" dirty="0"/>
              <a:t>7 – Recuerde añadir 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O déjela sin </a:t>
            </a:r>
            <a:r>
              <a:rPr lang="es-PA" dirty="0" err="1"/>
              <a:t>assembly</a:t>
            </a:r>
            <a:r>
              <a:rPr lang="es-PA" dirty="0"/>
              <a:t> para luego remediar el error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32" y="1069643"/>
            <a:ext cx="631507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70629-E24F-4A2E-B7A5-833E7BD7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3" y="2782197"/>
            <a:ext cx="4335098" cy="22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494AE-6259-4270-8D64-AE357D16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97" y="2060120"/>
            <a:ext cx="5590344" cy="51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6F26C-8574-482A-A67E-4A73C72F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54" y="5139256"/>
            <a:ext cx="4175445" cy="1670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8FFD5-E2A9-497A-80EC-ACFCEA0B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68" y="4676839"/>
            <a:ext cx="2035063" cy="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5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Ahora crearemos un cristal, de por ejemplo 2 leads </a:t>
            </a:r>
            <a:r>
              <a:rPr lang="es-PA" dirty="0" err="1"/>
              <a:t>smd</a:t>
            </a:r>
            <a:r>
              <a:rPr lang="es-PA" dirty="0"/>
              <a:t> de 10MHz</a:t>
            </a:r>
          </a:p>
          <a:p>
            <a:r>
              <a:rPr lang="es-PA" dirty="0"/>
              <a:t>1 – Busque este elemento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– Esconda nombre y designadores cuando ubique los pines</a:t>
            </a:r>
          </a:p>
          <a:p>
            <a:r>
              <a:rPr lang="es-PA" dirty="0"/>
              <a:t>3 – Dibuje como se observa</a:t>
            </a:r>
          </a:p>
          <a:p>
            <a:r>
              <a:rPr lang="es-PA" dirty="0"/>
              <a:t>4 – Añada</a:t>
            </a:r>
          </a:p>
          <a:p>
            <a:pPr lvl="1"/>
            <a:r>
              <a:rPr lang="es-PA" dirty="0"/>
              <a:t>El </a:t>
            </a:r>
            <a:r>
              <a:rPr lang="es-PA" dirty="0" err="1"/>
              <a:t>designator</a:t>
            </a:r>
            <a:r>
              <a:rPr lang="es-PA" dirty="0"/>
              <a:t> es Y?</a:t>
            </a:r>
          </a:p>
          <a:p>
            <a:pPr lvl="1"/>
            <a:r>
              <a:rPr lang="es-PA" dirty="0"/>
              <a:t>Descripción es el </a:t>
            </a:r>
            <a:r>
              <a:rPr lang="es-PA" dirty="0" err="1"/>
              <a:t>man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6F69A-02F2-49FF-82DD-80EE0551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527" y="2060941"/>
            <a:ext cx="5682414" cy="6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63E45-BFF7-4DBD-82DD-A37BB2EE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24" y="2989663"/>
            <a:ext cx="2224713" cy="12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Utilizar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para crear el cristal</a:t>
            </a:r>
          </a:p>
          <a:p>
            <a:r>
              <a:rPr lang="es-PA" dirty="0"/>
              <a:t>2 – Buscar en el </a:t>
            </a:r>
            <a:r>
              <a:rPr lang="es-PA" dirty="0" err="1"/>
              <a:t>datasheet</a:t>
            </a:r>
            <a:r>
              <a:rPr lang="es-PA" dirty="0"/>
              <a:t> las dimensiones</a:t>
            </a:r>
          </a:p>
          <a:p>
            <a:r>
              <a:rPr lang="es-PA" dirty="0"/>
              <a:t>3 – Vaya a </a:t>
            </a:r>
            <a:r>
              <a:rPr lang="es-PA" dirty="0" err="1"/>
              <a:t>abracon</a:t>
            </a:r>
            <a:r>
              <a:rPr lang="es-PA" dirty="0"/>
              <a:t> luego de dibujar 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pPr lvl="1"/>
            <a:r>
              <a:rPr lang="es-PA" dirty="0"/>
              <a:t>Busque por numero de parte</a:t>
            </a:r>
          </a:p>
          <a:p>
            <a:pPr lvl="1"/>
            <a:r>
              <a:rPr lang="es-PA" dirty="0"/>
              <a:t>Verifique las dimensiones</a:t>
            </a:r>
          </a:p>
          <a:p>
            <a:pPr lvl="1"/>
            <a:r>
              <a:rPr lang="es-PA" dirty="0"/>
              <a:t>Haga </a:t>
            </a:r>
            <a:r>
              <a:rPr lang="es-PA" dirty="0" err="1"/>
              <a:t>click</a:t>
            </a:r>
            <a:r>
              <a:rPr lang="es-PA" dirty="0"/>
              <a:t> en </a:t>
            </a:r>
            <a:r>
              <a:rPr lang="es-PA" dirty="0" err="1"/>
              <a:t>support</a:t>
            </a:r>
            <a:r>
              <a:rPr lang="es-PA" dirty="0"/>
              <a:t> </a:t>
            </a:r>
            <a:r>
              <a:rPr lang="es-PA" dirty="0" err="1"/>
              <a:t>docs</a:t>
            </a:r>
            <a:endParaRPr lang="es-PA" dirty="0"/>
          </a:p>
          <a:p>
            <a:pPr lvl="1"/>
            <a:r>
              <a:rPr lang="es-PA" dirty="0"/>
              <a:t>Baje el modelo y colóquelo</a:t>
            </a:r>
          </a:p>
          <a:p>
            <a:pPr lvl="1"/>
            <a:r>
              <a:rPr lang="es-PA" dirty="0"/>
              <a:t>Si gusta tape el </a:t>
            </a:r>
            <a:r>
              <a:rPr lang="es-PA" dirty="0" err="1"/>
              <a:t>string</a:t>
            </a:r>
            <a:r>
              <a:rPr lang="es-PA" dirty="0"/>
              <a:t> ABM3 con un modelo</a:t>
            </a:r>
          </a:p>
          <a:p>
            <a:pPr lvl="1"/>
            <a:r>
              <a:rPr lang="es-PA" dirty="0"/>
              <a:t>Extruido variando sus dimensiones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C94EBB-0701-42AE-B5D2-B42762D7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54" y="1621369"/>
            <a:ext cx="5682414" cy="60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E8C351-DFF7-4F24-9718-39AFEF3D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94" y="2602690"/>
            <a:ext cx="3648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330BC-8E15-4600-8624-32C60185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6" y="5655452"/>
            <a:ext cx="7858125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4241A-EAAE-4AF8-8882-ACC0A83F0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24473"/>
            <a:ext cx="1819727" cy="230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4337-0CCA-45B6-9AD1-E78BB35E4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097" y="5019783"/>
            <a:ext cx="1593353" cy="12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Modelos Extruidos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El uso es para:</a:t>
            </a:r>
          </a:p>
          <a:p>
            <a:pPr lvl="1"/>
            <a:r>
              <a:rPr lang="es-PA" dirty="0"/>
              <a:t>Reemplazar los modelos step que no encontramos</a:t>
            </a:r>
          </a:p>
          <a:p>
            <a:pPr lvl="1"/>
            <a:r>
              <a:rPr lang="es-PA" dirty="0"/>
              <a:t>Tapar zonas de un modelo step</a:t>
            </a:r>
          </a:p>
          <a:p>
            <a:r>
              <a:rPr lang="es-PA" dirty="0"/>
              <a:t>1 – En </a:t>
            </a:r>
            <a:r>
              <a:rPr lang="es-PA" dirty="0" err="1"/>
              <a:t>layout</a:t>
            </a:r>
            <a:r>
              <a:rPr lang="es-PA" dirty="0"/>
              <a:t> use place, </a:t>
            </a:r>
            <a:r>
              <a:rPr lang="es-PA" dirty="0" err="1"/>
              <a:t>Extruded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r>
              <a:rPr lang="es-PA" dirty="0"/>
              <a:t>2 – Dibuje el modelo</a:t>
            </a:r>
          </a:p>
          <a:p>
            <a:r>
              <a:rPr lang="es-PA" dirty="0"/>
              <a:t>3 – Posicione por en el elemento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6D5C-0D72-4F14-9326-CC6B2F07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2" t="23158" r="57895" b="56491"/>
          <a:stretch/>
        </p:blipFill>
        <p:spPr>
          <a:xfrm>
            <a:off x="7379822" y="1094243"/>
            <a:ext cx="1475875" cy="2176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3501B-65FB-41E4-A217-D761B8D1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90" y="3750026"/>
            <a:ext cx="2993603" cy="187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269F0-2164-44D7-9523-17B2A1CF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760" y="3612153"/>
            <a:ext cx="24669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5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El proceso de </a:t>
            </a:r>
            <a:r>
              <a:rPr lang="es-PA" dirty="0" err="1"/>
              <a:t>esquematico</a:t>
            </a:r>
            <a:r>
              <a:rPr lang="es-PA" dirty="0"/>
              <a:t> es igual, finalmente debe verse como sigue: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7F227-7B20-4B96-BBF6-8F480540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540669"/>
            <a:ext cx="7379368" cy="2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2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1 – Crear un DIP basado en este componente</a:t>
            </a:r>
          </a:p>
          <a:p>
            <a:r>
              <a:rPr lang="es-PA" dirty="0"/>
              <a:t>2 – Use las mismas dimensiones de agujeros de los </a:t>
            </a:r>
            <a:r>
              <a:rPr lang="es-PA" dirty="0" err="1"/>
              <a:t>tru-hole</a:t>
            </a:r>
            <a:r>
              <a:rPr lang="es-PA" dirty="0"/>
              <a:t> en filminas anteriores</a:t>
            </a:r>
          </a:p>
          <a:p>
            <a:r>
              <a:rPr lang="es-PA" dirty="0"/>
              <a:t>3 – Note que pasa al crear el componente </a:t>
            </a:r>
          </a:p>
          <a:p>
            <a:pPr lvl="1"/>
            <a:r>
              <a:rPr lang="es-PA" dirty="0" err="1"/>
              <a:t>Ademas</a:t>
            </a:r>
            <a:r>
              <a:rPr lang="es-PA" dirty="0"/>
              <a:t> de no estar acorde el Top </a:t>
            </a:r>
            <a:r>
              <a:rPr lang="es-PA" dirty="0" err="1"/>
              <a:t>Overlay</a:t>
            </a:r>
            <a:endParaRPr lang="es-PA" dirty="0"/>
          </a:p>
          <a:p>
            <a:pPr lvl="1"/>
            <a:r>
              <a:rPr lang="es-PA" dirty="0"/>
              <a:t>Los pines tampoco están en orden (1,2), (3,4), (5,6)</a:t>
            </a:r>
          </a:p>
          <a:p>
            <a:r>
              <a:rPr lang="es-PA" dirty="0"/>
              <a:t>4 – Busque el componente en la página del fabricante</a:t>
            </a:r>
          </a:p>
          <a:p>
            <a:r>
              <a:rPr lang="es-PA" dirty="0"/>
              <a:t>5 – Posicione el componente</a:t>
            </a:r>
          </a:p>
          <a:p>
            <a:endParaRPr lang="es-PA" dirty="0"/>
          </a:p>
          <a:p>
            <a:r>
              <a:rPr lang="es-PA" dirty="0"/>
              <a:t>Nota:  Si no puede ubicarlo</a:t>
            </a:r>
          </a:p>
          <a:p>
            <a:r>
              <a:rPr lang="es-PA" dirty="0"/>
              <a:t>Por el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, </a:t>
            </a:r>
          </a:p>
          <a:p>
            <a:r>
              <a:rPr lang="es-PA" dirty="0"/>
              <a:t>puede crear uno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C1C74-2559-4757-BF3F-93A985CA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518335"/>
            <a:ext cx="5440780" cy="725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93BB2-A99A-4CC6-8742-69A548D2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74" y="3122080"/>
            <a:ext cx="1933106" cy="3264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3EA2B-8A88-45DB-A568-5A7E8391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8" y="4531835"/>
            <a:ext cx="2720390" cy="1790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97D51-3D50-4EB3-B01D-B93A4C38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871" y="4703999"/>
            <a:ext cx="1720900" cy="20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Enterar</a:t>
            </a:r>
            <a:r>
              <a:rPr lang="en-US" b="1" dirty="0"/>
              <a:t> el </a:t>
            </a:r>
            <a:r>
              <a:rPr lang="en-US" b="1" dirty="0" err="1"/>
              <a:t>alcance</a:t>
            </a:r>
            <a:r>
              <a:rPr lang="en-US" b="1" dirty="0"/>
              <a:t> de la </a:t>
            </a:r>
            <a:r>
              <a:rPr lang="en-US" b="1" dirty="0" err="1"/>
              <a:t>nueva</a:t>
            </a:r>
            <a:r>
              <a:rPr lang="en-US" b="1" dirty="0"/>
              <a:t> </a:t>
            </a:r>
            <a:r>
              <a:rPr lang="en-US" b="1" dirty="0" err="1"/>
              <a:t>cultura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Conocer</a:t>
            </a:r>
            <a:r>
              <a:rPr lang="en-US" b="1" dirty="0"/>
              <a:t> las </a:t>
            </a:r>
            <a:r>
              <a:rPr lang="en-US" b="1" dirty="0" err="1"/>
              <a:t>herramientas</a:t>
            </a:r>
            <a:r>
              <a:rPr lang="en-US" b="1" dirty="0"/>
              <a:t> que </a:t>
            </a:r>
            <a:r>
              <a:rPr lang="en-US" b="1" dirty="0" err="1"/>
              <a:t>constituyen</a:t>
            </a:r>
            <a:r>
              <a:rPr lang="en-US" b="1" dirty="0"/>
              <a:t> el </a:t>
            </a:r>
            <a:r>
              <a:rPr lang="en-US" b="1" dirty="0" err="1"/>
              <a:t>laboratorio</a:t>
            </a:r>
            <a:r>
              <a:rPr lang="en-US" b="1" dirty="0"/>
              <a:t> virtual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Analizar</a:t>
            </a:r>
            <a:r>
              <a:rPr lang="en-US" b="1" dirty="0"/>
              <a:t> </a:t>
            </a: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teniendo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cuenta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problemas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r>
              <a:rPr lang="en-US" b="1" dirty="0"/>
              <a:t> y </a:t>
            </a:r>
            <a:r>
              <a:rPr lang="en-US" b="1" dirty="0" err="1"/>
              <a:t>presentar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</a:t>
            </a:r>
            <a:r>
              <a:rPr lang="en-US" b="1" dirty="0" err="1"/>
              <a:t>prácticos</a:t>
            </a:r>
            <a:r>
              <a:rPr lang="en-US" b="1" dirty="0"/>
              <a:t> para </a:t>
            </a:r>
            <a:r>
              <a:rPr lang="en-US" b="1" dirty="0" err="1"/>
              <a:t>llevar</a:t>
            </a:r>
            <a:r>
              <a:rPr lang="en-US" b="1" dirty="0"/>
              <a:t> a </a:t>
            </a:r>
            <a:r>
              <a:rPr lang="en-US" b="1" dirty="0" err="1"/>
              <a:t>cabo</a:t>
            </a:r>
            <a:r>
              <a:rPr lang="en-US" b="1" dirty="0"/>
              <a:t> el </a:t>
            </a:r>
            <a:r>
              <a:rPr lang="en-US" b="1" dirty="0" err="1"/>
              <a:t>prueba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Snap </a:t>
            </a:r>
            <a:r>
              <a:rPr lang="es-PA" dirty="0" err="1"/>
              <a:t>Points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Para añadir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podemos hacerlo si le hacemos </a:t>
            </a:r>
            <a:r>
              <a:rPr lang="es-PA" dirty="0" err="1"/>
              <a:t>click</a:t>
            </a:r>
            <a:r>
              <a:rPr lang="es-PA" dirty="0"/>
              <a:t> al componente 3D en la y alteramos esta en la ventana de propiedades</a:t>
            </a:r>
          </a:p>
          <a:p>
            <a:r>
              <a:rPr lang="es-PA" dirty="0"/>
              <a:t>Podemos entonces si conocemos las dimensiones del objeto agregar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en</a:t>
            </a:r>
          </a:p>
          <a:p>
            <a:r>
              <a:rPr lang="es-PA" dirty="0"/>
              <a:t>X = x/2, Y = y/2</a:t>
            </a:r>
          </a:p>
          <a:p>
            <a:r>
              <a:rPr lang="es-PA" dirty="0"/>
              <a:t>De esta manera el </a:t>
            </a:r>
            <a:r>
              <a:rPr lang="es-PA" dirty="0" err="1"/>
              <a:t>snap</a:t>
            </a:r>
            <a:r>
              <a:rPr lang="es-PA" dirty="0"/>
              <a:t> estará en el centro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F623C-FFCB-46C5-85EA-97CC2FD0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25" y="2812235"/>
            <a:ext cx="3768695" cy="33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5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4</a:t>
            </a:r>
          </a:p>
        </p:txBody>
      </p:sp>
    </p:spTree>
    <p:extLst>
      <p:ext uri="{BB962C8B-B14F-4D97-AF65-F5344CB8AC3E}">
        <p14:creationId xmlns:p14="http://schemas.microsoft.com/office/powerpoint/2010/main" val="3897607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Normalmente se extiende un cable hasta el pin, sin embargo…</a:t>
            </a:r>
          </a:p>
          <a:p>
            <a:r>
              <a:rPr lang="es-PA" dirty="0"/>
              <a:t>El net </a:t>
            </a:r>
            <a:r>
              <a:rPr lang="es-PA" dirty="0" err="1"/>
              <a:t>label</a:t>
            </a:r>
            <a:r>
              <a:rPr lang="es-PA" dirty="0"/>
              <a:t> es una conexión lógica por medio de identificadores</a:t>
            </a:r>
          </a:p>
          <a:p>
            <a:r>
              <a:rPr lang="es-PA" dirty="0"/>
              <a:t>Provee un identificador amigable para </a:t>
            </a:r>
            <a:r>
              <a:rPr lang="es-PA" dirty="0" err="1"/>
              <a:t>conetar</a:t>
            </a:r>
            <a:r>
              <a:rPr lang="es-PA" dirty="0"/>
              <a:t> un punto sin extender un cable</a:t>
            </a:r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net </a:t>
            </a:r>
            <a:r>
              <a:rPr lang="es-PA" dirty="0" err="1"/>
              <a:t>label</a:t>
            </a:r>
            <a:r>
              <a:rPr lang="es-PA" dirty="0"/>
              <a:t> para cambiar propiedades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8FBEF-7CD8-435C-BA20-6E27A57BF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1" t="34006" r="25481" b="39939"/>
          <a:stretch/>
        </p:blipFill>
        <p:spPr>
          <a:xfrm>
            <a:off x="7475988" y="2845243"/>
            <a:ext cx="4588779" cy="1786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17C27-49D3-4D8F-9585-AD2EC7E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59" y="4913936"/>
            <a:ext cx="1390650" cy="177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8C89F-5787-457C-8909-48C5CDA4E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364" y="4752952"/>
            <a:ext cx="1419225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3CE9F-D6A4-4178-82B2-4FF71FCA8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403" y="365951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4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Si deseamos cambiar todos los net </a:t>
            </a:r>
            <a:r>
              <a:rPr lang="es-PA" dirty="0" err="1"/>
              <a:t>labels</a:t>
            </a:r>
            <a:r>
              <a:rPr lang="es-PA" dirty="0"/>
              <a:t> a la misma vez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 err="1"/>
              <a:t>Apply</a:t>
            </a:r>
            <a:r>
              <a:rPr lang="es-PA" dirty="0"/>
              <a:t> para seleccionar todos los net </a:t>
            </a:r>
            <a:r>
              <a:rPr lang="es-PA" dirty="0" err="1"/>
              <a:t>labels</a:t>
            </a:r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para la ventana de propiedades y cambiar lo deseado (Font o tamaño)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08EF2-0779-4768-BDCF-3218672A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7" y="1853248"/>
            <a:ext cx="346710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41359-74EC-4E41-B961-95B5EBDF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2" y="4373373"/>
            <a:ext cx="4200788" cy="1394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35071-1CFA-4770-BAC5-24202DFC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29" y="266122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4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endParaRPr lang="es-PA" dirty="0"/>
          </a:p>
          <a:p>
            <a:r>
              <a:rPr lang="es-PA" dirty="0"/>
              <a:t>Cuando se conecten los pines de </a:t>
            </a:r>
            <a:r>
              <a:rPr lang="es-PA" dirty="0" err="1"/>
              <a:t>Tx</a:t>
            </a:r>
            <a:r>
              <a:rPr lang="es-PA" dirty="0"/>
              <a:t> y </a:t>
            </a:r>
            <a:r>
              <a:rPr lang="es-PA" dirty="0" err="1"/>
              <a:t>Rx</a:t>
            </a:r>
            <a:r>
              <a:rPr lang="es-PA" dirty="0"/>
              <a:t> a la otra sección del circuito recuerde invertir los pines</a:t>
            </a:r>
          </a:p>
          <a:p>
            <a:endParaRPr lang="es-PA" dirty="0"/>
          </a:p>
          <a:p>
            <a:r>
              <a:rPr lang="es-PA" dirty="0" err="1"/>
              <a:t>Tx</a:t>
            </a:r>
            <a:r>
              <a:rPr lang="es-PA" dirty="0"/>
              <a:t> va a </a:t>
            </a:r>
            <a:r>
              <a:rPr lang="es-PA" dirty="0" err="1"/>
              <a:t>Rx</a:t>
            </a:r>
            <a:r>
              <a:rPr lang="es-PA" dirty="0"/>
              <a:t> de su otro componente</a:t>
            </a:r>
          </a:p>
          <a:p>
            <a:r>
              <a:rPr lang="es-PA" dirty="0" err="1"/>
              <a:t>Rx</a:t>
            </a:r>
            <a:r>
              <a:rPr lang="es-PA" dirty="0"/>
              <a:t> va a </a:t>
            </a:r>
            <a:r>
              <a:rPr lang="es-PA" dirty="0" err="1"/>
              <a:t>Tx</a:t>
            </a:r>
            <a:r>
              <a:rPr lang="es-PA" dirty="0"/>
              <a:t> de su otro componente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37EFB-DBE2-4E97-85BA-8056633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69" y="3029901"/>
            <a:ext cx="4905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2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r>
              <a:rPr lang="es-PA" dirty="0"/>
              <a:t>Recomendado el circuito de </a:t>
            </a:r>
            <a:r>
              <a:rPr lang="es-PA" dirty="0" err="1"/>
              <a:t>reset</a:t>
            </a:r>
            <a:r>
              <a:rPr lang="es-PA" dirty="0"/>
              <a:t> de </a:t>
            </a:r>
            <a:r>
              <a:rPr lang="es-PA" dirty="0" err="1"/>
              <a:t>MCUs</a:t>
            </a:r>
            <a:r>
              <a:rPr lang="es-PA" dirty="0"/>
              <a:t> es el siguiente</a:t>
            </a:r>
          </a:p>
          <a:p>
            <a:r>
              <a:rPr lang="es-PA" dirty="0"/>
              <a:t>Se reinicia en bajo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D5C15-8B2B-4A19-BD06-866D2115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63" y="3050877"/>
            <a:ext cx="4578467" cy="3227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46ACC-4A91-401A-B7B6-C1FCF6E0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0" y="3123455"/>
            <a:ext cx="6219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25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Botones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componente esquemático</a:t>
            </a:r>
          </a:p>
          <a:p>
            <a:r>
              <a:rPr lang="es-PA" dirty="0"/>
              <a:t>Buscar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Dibujar</a:t>
            </a:r>
          </a:p>
          <a:p>
            <a:pPr lvl="1"/>
            <a:r>
              <a:rPr lang="es-PA" dirty="0"/>
              <a:t>Tener cuidado y observar bien como está dibujado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Dibujar el círculo no relleno con un circulo completo</a:t>
            </a:r>
          </a:p>
          <a:p>
            <a:r>
              <a:rPr lang="es-PA" dirty="0"/>
              <a:t>Para el PCB en vez de 1.1, 1.6 y 2 utilizar 1, 1.8, 1.8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1DFD1-F91F-497D-857C-582DC18A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65" y="1305530"/>
            <a:ext cx="2505076" cy="133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106F8-2E69-44C5-A6D9-A6497482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9" y="3058832"/>
            <a:ext cx="1534828" cy="140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55F12-3E36-4BE9-8454-0EBB31FF0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51" y="3058832"/>
            <a:ext cx="1864991" cy="140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16CBD-BCDC-44E5-9D26-7F5BA17B3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821" y="3058832"/>
            <a:ext cx="2129615" cy="827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375FA-715B-4949-AD8C-190C27A5F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821" y="3995533"/>
            <a:ext cx="1395241" cy="116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09C96-7006-405F-B664-28607A5DE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865" y="2272702"/>
            <a:ext cx="2505075" cy="2847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49F26-284A-46B5-9E91-384F4C45D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021" y="5462542"/>
            <a:ext cx="2434516" cy="12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1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esquemático</a:t>
            </a:r>
          </a:p>
          <a:p>
            <a:r>
              <a:rPr lang="es-PA" dirty="0"/>
              <a:t>Buscar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Antes de dibujar validar que el diodo nos sirve revisando</a:t>
            </a:r>
          </a:p>
          <a:p>
            <a:pPr lvl="1"/>
            <a:r>
              <a:rPr lang="es-PA" dirty="0"/>
              <a:t>Reverse </a:t>
            </a:r>
            <a:r>
              <a:rPr lang="es-PA" dirty="0" err="1"/>
              <a:t>Voltage</a:t>
            </a:r>
            <a:endParaRPr lang="es-PA" dirty="0"/>
          </a:p>
          <a:p>
            <a:pPr lvl="1"/>
            <a:r>
              <a:rPr lang="es-PA" dirty="0"/>
              <a:t>Forward </a:t>
            </a:r>
            <a:r>
              <a:rPr lang="es-PA" dirty="0" err="1"/>
              <a:t>Current</a:t>
            </a:r>
            <a:endParaRPr lang="es-PA" dirty="0"/>
          </a:p>
          <a:p>
            <a:pPr lvl="1"/>
            <a:r>
              <a:rPr lang="es-PA" dirty="0" err="1"/>
              <a:t>Peak</a:t>
            </a:r>
            <a:r>
              <a:rPr lang="es-PA" dirty="0"/>
              <a:t> Forward Surge </a:t>
            </a:r>
            <a:r>
              <a:rPr lang="es-PA" dirty="0" err="1"/>
              <a:t>Current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Para dibujar utilice estas herramientas</a:t>
            </a:r>
          </a:p>
          <a:p>
            <a:pPr lvl="1"/>
            <a:r>
              <a:rPr lang="es-PA" dirty="0"/>
              <a:t>Una línea desde extremo a extremo</a:t>
            </a:r>
          </a:p>
          <a:p>
            <a:pPr lvl="1"/>
            <a:r>
              <a:rPr lang="es-PA" dirty="0"/>
              <a:t>Un polígono para el cuerpo del diodo</a:t>
            </a:r>
          </a:p>
          <a:p>
            <a:r>
              <a:rPr lang="es-PA" dirty="0"/>
              <a:t>Para diodos el designador es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1E84F-CD7C-42DD-AC9B-965799B3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911" y="1874814"/>
            <a:ext cx="3271416" cy="1695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6158D4-F51D-4FBF-96FB-EE6CA697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50" y="3849739"/>
            <a:ext cx="3659122" cy="1961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311B6B-4B85-44AD-9C33-A4AB1D21D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36" y="2722589"/>
            <a:ext cx="1764290" cy="2546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1C19D6-9576-4D70-A223-A1A995EF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398" y="6090311"/>
            <a:ext cx="3123356" cy="288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F3188C-1BF3-40CF-8114-00135BAFAC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68" t="7973" r="56314" b="40756"/>
          <a:stretch/>
        </p:blipFill>
        <p:spPr>
          <a:xfrm>
            <a:off x="5927545" y="5366709"/>
            <a:ext cx="1048290" cy="1411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665CF1-AC63-4213-9368-1607856BB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91" y="5923249"/>
            <a:ext cx="1465820" cy="9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18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librería</a:t>
            </a:r>
          </a:p>
          <a:p>
            <a:r>
              <a:rPr lang="es-PA" dirty="0"/>
              <a:t>Ver el </a:t>
            </a:r>
            <a:r>
              <a:rPr lang="es-PA" dirty="0" err="1"/>
              <a:t>datasheet</a:t>
            </a:r>
            <a:r>
              <a:rPr lang="es-PA" dirty="0"/>
              <a:t> y seguir los consejos de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r>
              <a:rPr lang="es-PA" dirty="0"/>
              <a:t>Si no existe utilice las medidas</a:t>
            </a:r>
          </a:p>
          <a:p>
            <a:pPr lvl="1"/>
            <a:r>
              <a:rPr lang="es-PA" dirty="0"/>
              <a:t>Recuerde dibujar las medidas E y (B-A)/2 un poco más grandes</a:t>
            </a:r>
          </a:p>
          <a:p>
            <a:pPr lvl="2"/>
            <a:r>
              <a:rPr lang="es-PA" dirty="0"/>
              <a:t>10-15% está bien</a:t>
            </a:r>
          </a:p>
          <a:p>
            <a:r>
              <a:rPr lang="es-PA" dirty="0"/>
              <a:t>Cuando esté dibujando recuerde validar los pines con su esquemático</a:t>
            </a:r>
          </a:p>
          <a:p>
            <a:pPr lvl="1"/>
            <a:r>
              <a:rPr lang="es-PA" dirty="0"/>
              <a:t>¿Cuál es ánodo y cual es cátodo, 1 </a:t>
            </a:r>
            <a:r>
              <a:rPr lang="es-PA" dirty="0" err="1"/>
              <a:t>ó</a:t>
            </a:r>
            <a:r>
              <a:rPr lang="es-PA" dirty="0"/>
              <a:t> 2?</a:t>
            </a:r>
          </a:p>
          <a:p>
            <a:pPr lvl="1"/>
            <a:r>
              <a:rPr lang="es-PA" dirty="0"/>
              <a:t>Dibujar de esta manera en el </a:t>
            </a:r>
            <a:r>
              <a:rPr lang="es-PA" dirty="0" err="1"/>
              <a:t>footprint</a:t>
            </a:r>
            <a:r>
              <a:rPr lang="es-PA" dirty="0"/>
              <a:t> (MUY IMPORTANTE)</a:t>
            </a:r>
          </a:p>
          <a:p>
            <a:pPr lvl="1"/>
            <a:r>
              <a:rPr lang="es-PA" dirty="0"/>
              <a:t>Recuerde dibujar las capas de </a:t>
            </a:r>
            <a:r>
              <a:rPr lang="es-PA" dirty="0" err="1"/>
              <a:t>assembly</a:t>
            </a:r>
            <a:r>
              <a:rPr lang="es-PA" dirty="0"/>
              <a:t> (M29)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7BDA-E8B0-4DF8-8481-8AC20027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246" y="1853248"/>
            <a:ext cx="2100262" cy="1814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7739B-D1F6-4583-9063-9BBC1E21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98" y="4843447"/>
            <a:ext cx="2896434" cy="1948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54D5-1873-4341-AF4D-5A770CCC3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86" y="5168027"/>
            <a:ext cx="3421562" cy="1207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82452-32E7-46BC-916C-AA178EFA7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6" y="5168027"/>
            <a:ext cx="3581400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D4410-6B7E-45CD-BFEB-05E172C43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4247" y="4440388"/>
            <a:ext cx="1855487" cy="15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84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Supongamos que tenemos que crear un integrado, </a:t>
            </a:r>
            <a:r>
              <a:rPr lang="es-PA" dirty="0" err="1"/>
              <a:t>p.e</a:t>
            </a:r>
            <a:r>
              <a:rPr lang="es-PA" dirty="0"/>
              <a:t>. una compuerta AND de 2 entradas 1 salida</a:t>
            </a:r>
          </a:p>
          <a:p>
            <a:r>
              <a:rPr lang="es-PA" dirty="0"/>
              <a:t>Estas vienen en un encapsulado en grupos de 4 o más dependiendo del </a:t>
            </a:r>
            <a:r>
              <a:rPr lang="es-PA" dirty="0" err="1"/>
              <a:t>pinout</a:t>
            </a:r>
            <a:endParaRPr lang="es-PA" dirty="0"/>
          </a:p>
          <a:p>
            <a:r>
              <a:rPr lang="es-PA" dirty="0"/>
              <a:t>Nuevamente realizamos la operación de añadir el componente,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Agregue pro ejemplo la parte SN74LVC1G32DBVR a la librería con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En el </a:t>
            </a:r>
            <a:r>
              <a:rPr lang="es-PA" dirty="0" err="1"/>
              <a:t>datasheet</a:t>
            </a:r>
            <a:r>
              <a:rPr lang="es-PA" dirty="0"/>
              <a:t> observe y busque que encapsulado es con el PN</a:t>
            </a:r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6774-42C1-446B-AD3C-07857645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" y="4998204"/>
            <a:ext cx="1789082" cy="1570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AA2A7-0AB3-40D0-9F46-64D48648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5718642"/>
            <a:ext cx="3838575" cy="82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7EE89-9EC8-45D0-B2F0-B9ED0D00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952" y="6054127"/>
            <a:ext cx="301942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509B2-A726-41D9-994F-6A0C4CFC6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436" y="5319220"/>
            <a:ext cx="1308990" cy="12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1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2730</TotalTime>
  <Words>9781</Words>
  <Application>Microsoft Office PowerPoint</Application>
  <PresentationFormat>Widescreen</PresentationFormat>
  <Paragraphs>1261</Paragraphs>
  <Slides>158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3" baseType="lpstr">
      <vt:lpstr>Arial</vt:lpstr>
      <vt:lpstr>Century Gothic</vt:lpstr>
      <vt:lpstr>Wingdings</vt:lpstr>
      <vt:lpstr>Wingdings 3</vt:lpstr>
      <vt:lpstr>Ion</vt:lpstr>
      <vt:lpstr>MICROELECTRÓNICA</vt:lpstr>
      <vt:lpstr>Formato del Curso</vt:lpstr>
      <vt:lpstr>Reglas del Curso</vt:lpstr>
      <vt:lpstr>Reglas del Curso</vt:lpstr>
      <vt:lpstr>Reglas del Curso</vt:lpstr>
      <vt:lpstr>Reglas del Curso</vt:lpstr>
      <vt:lpstr>Objetivos Generales</vt:lpstr>
      <vt:lpstr>Proyecto Final – Qi Wireless Transmitter</vt:lpstr>
      <vt:lpstr>Objetivos Específicos</vt:lpstr>
      <vt:lpstr>Tecnología Microelectrónica</vt:lpstr>
      <vt:lpstr>Tecnología Microelectrónica  Procesado Microelectrónico</vt:lpstr>
      <vt:lpstr>Procesado Microelectrónico  Preparación de la oblea</vt:lpstr>
      <vt:lpstr>Procesado Microelectrónico  Oxidación</vt:lpstr>
      <vt:lpstr>Procesado Microelectrónico  Difusión</vt:lpstr>
      <vt:lpstr>Procesado Microelectrónico  Implantación de Iones</vt:lpstr>
      <vt:lpstr>Procesado Microelectrónico   Deposición de vapor químico (CVD)</vt:lpstr>
      <vt:lpstr>Procesado Microelectrónico   Metalización</vt:lpstr>
      <vt:lpstr>Procesado Microelectrónico   Fotolitografía</vt:lpstr>
      <vt:lpstr>Procesado Microelectrónico   Empacado</vt:lpstr>
      <vt:lpstr>Tecnologías</vt:lpstr>
      <vt:lpstr>Tecnologías  TTL</vt:lpstr>
      <vt:lpstr>Tecnologías  CMOS</vt:lpstr>
      <vt:lpstr>Concepto de VLSI</vt:lpstr>
      <vt:lpstr>Escalado</vt:lpstr>
      <vt:lpstr>Factor de Mérito de Una Tecnología</vt:lpstr>
      <vt:lpstr>Componentes Electrónicos  Resistencias</vt:lpstr>
      <vt:lpstr>Componentes Electrónicos  Inductores</vt:lpstr>
      <vt:lpstr>Componentes Electrónicos  Capacitores</vt:lpstr>
      <vt:lpstr>PowerPoint Presentation</vt:lpstr>
      <vt:lpstr>Componentes VLSI – Compañías</vt:lpstr>
      <vt:lpstr>Componentes VLSI – 2 a 8 Pines</vt:lpstr>
      <vt:lpstr>Componentes VLSI – Más info</vt:lpstr>
      <vt:lpstr>Componentes VLSI – Flat Chips</vt:lpstr>
      <vt:lpstr>Componentes VLSI - Miniaturización</vt:lpstr>
      <vt:lpstr>Componentes VLSI - Empaquetado</vt:lpstr>
      <vt:lpstr>Componentes – MELF</vt:lpstr>
      <vt:lpstr>Componentes – Capacitores de Tantalo Moldeados</vt:lpstr>
      <vt:lpstr>Componentes – Transistores y Diodos</vt:lpstr>
      <vt:lpstr>Componentes VLSI – SMD IC</vt:lpstr>
      <vt:lpstr>Componentes VLSI – “Leads” (cables)</vt:lpstr>
      <vt:lpstr>Componentes – Small Outline IC</vt:lpstr>
      <vt:lpstr>Componentes - SOIC</vt:lpstr>
      <vt:lpstr>Componentes – Empaquetado SOIC</vt:lpstr>
      <vt:lpstr>Componentes - TSOP</vt:lpstr>
      <vt:lpstr>Componentes – PLCC / LCC</vt:lpstr>
      <vt:lpstr>Componentes – Flat Packs</vt:lpstr>
      <vt:lpstr>Componentes - QFPs</vt:lpstr>
      <vt:lpstr>CAD para Microelectrónica</vt:lpstr>
      <vt:lpstr>Altium Designer</vt:lpstr>
      <vt:lpstr>Flujo Típico de Diseño (PCB)</vt:lpstr>
      <vt:lpstr>PowerPoint Presentation</vt:lpstr>
      <vt:lpstr>Altium Designer – Crear Nuevo Proyecto</vt:lpstr>
      <vt:lpstr>Altium Designer – Insertar información de proveedores</vt:lpstr>
      <vt:lpstr>Altium Designer – Dibujar Componente</vt:lpstr>
      <vt:lpstr>Altium Designer – Dibujar Componente</vt:lpstr>
      <vt:lpstr>Altium Designer – Letras en Dibujos</vt:lpstr>
      <vt:lpstr>Altium Designer – Letras en Dibujos</vt:lpstr>
      <vt:lpstr>Altium Designer – Dibujar Footprint y Modelo 3D</vt:lpstr>
      <vt:lpstr>Altium Designer – Dibujar Footprint y Modelo 3D</vt:lpstr>
      <vt:lpstr>Altium Designer – Dibujar Footprint y Modelo 3D</vt:lpstr>
      <vt:lpstr>Altium Designer – Dibujar Footprint y Modelo 3D</vt:lpstr>
      <vt:lpstr>Altium Designer – Mechanical Layer 29 or Assembly Layer</vt:lpstr>
      <vt:lpstr>Altium Designer – Insertar el modelo 3D en el símbolo esquemático</vt:lpstr>
      <vt:lpstr>Altium Designer – Utilizar las partes de librería en el esquemático</vt:lpstr>
      <vt:lpstr>Altium Designer – Explicación de Capas</vt:lpstr>
      <vt:lpstr>Altium Designer – Algunas notas</vt:lpstr>
      <vt:lpstr>PowerPoint Presentation</vt:lpstr>
      <vt:lpstr>Altium Designer – Capturando Esquematicamente</vt:lpstr>
      <vt:lpstr>Altium Designer – Capturando Esquematicamente</vt:lpstr>
      <vt:lpstr>Altium Designer – Creando Headers - Esq</vt:lpstr>
      <vt:lpstr>Altium Designer – Creando Headers - Layout</vt:lpstr>
      <vt:lpstr>Altium Designer – Creando Headers - Layout</vt:lpstr>
      <vt:lpstr>Altium Designer – Creando Headers - Layout</vt:lpstr>
      <vt:lpstr>Altium Designer – Creando Capacitores - Esq</vt:lpstr>
      <vt:lpstr>Altium Designer – Creando Capacitores - Layout</vt:lpstr>
      <vt:lpstr>Altium Designer – Creando Capacitores - Layout</vt:lpstr>
      <vt:lpstr>Altium Designer – Diseño de Polarización - Esq</vt:lpstr>
      <vt:lpstr>Altium Designer – Creando Capacitores – Otros - Esq</vt:lpstr>
      <vt:lpstr>Altium Designer – Creando Capacitores – Otros - Layout</vt:lpstr>
      <vt:lpstr>Altium Designer – Creando Capacitores – Otros - Layout</vt:lpstr>
      <vt:lpstr>Altium Designer – Creando Imanes de Ferrita - Esq</vt:lpstr>
      <vt:lpstr>Altium Designer – Creando Imanes de Ferrita - Layout</vt:lpstr>
      <vt:lpstr>Altium Designer – Creando Resistores de Chip - Esq</vt:lpstr>
      <vt:lpstr>Altium Designer – Creando Resistores de Chip - Esq</vt:lpstr>
      <vt:lpstr>Altium Designer – Creando Cristales - Esq</vt:lpstr>
      <vt:lpstr>Altium Designer – Creando Cristales - Layout</vt:lpstr>
      <vt:lpstr>Altium Designer – Creando Modelos Extruidos</vt:lpstr>
      <vt:lpstr>Altium Designer – Creando Headers de 2 filas - Esq</vt:lpstr>
      <vt:lpstr>Altium Designer – Creando Headers de 2 filas - Layout</vt:lpstr>
      <vt:lpstr>Altium Designer – Creando Snap Points</vt:lpstr>
      <vt:lpstr>PowerPoint Presentation</vt:lpstr>
      <vt:lpstr>Altium Designer – Net Labels</vt:lpstr>
      <vt:lpstr>Altium Designer – Net Labels</vt:lpstr>
      <vt:lpstr>Altium Designer – Net Labels</vt:lpstr>
      <vt:lpstr>Altium Designer</vt:lpstr>
      <vt:lpstr>Altium Designer - Botones</vt:lpstr>
      <vt:lpstr>Altium Designer – Diodos de Señal</vt:lpstr>
      <vt:lpstr>Altium Designer – Diodos de Señal</vt:lpstr>
      <vt:lpstr>Altium Designer – Creando ICs - Esquematico</vt:lpstr>
      <vt:lpstr>Altium Designer – Creando Ics - Esquemático</vt:lpstr>
      <vt:lpstr>Altium Designer – Creando ICs - PCB</vt:lpstr>
      <vt:lpstr>Altium Designer – Inductores - Esquemático</vt:lpstr>
      <vt:lpstr>Altium Designer – Inductores - Esquemático</vt:lpstr>
      <vt:lpstr>Altium Designer – Inductores - PCB</vt:lpstr>
      <vt:lpstr>Altium Designer – Creación de Varistores</vt:lpstr>
      <vt:lpstr>Altium Designer – Capacitores Electrolíticos – Esquemático</vt:lpstr>
      <vt:lpstr>Altium Designer – Power Pads – Esquemático</vt:lpstr>
      <vt:lpstr>Altium Designer – Power Pads - Footprint</vt:lpstr>
      <vt:lpstr>Altium Designer – Puntos Fiduciales - Esquemático</vt:lpstr>
      <vt:lpstr>Altium Designer – Puntos Fiduciales - Footprint</vt:lpstr>
      <vt:lpstr>Altium Designer – Mounting Holes - Esquemático</vt:lpstr>
      <vt:lpstr>Altium Designer – Mounting Holes - Footprint</vt:lpstr>
      <vt:lpstr>Altium Designer – Sockets - Esquematico</vt:lpstr>
      <vt:lpstr>Altium Designer – Sockets - Esquematico</vt:lpstr>
      <vt:lpstr>Altium Designer – Jumpers – Solo Esquematico</vt:lpstr>
      <vt:lpstr>Altium Designer – Micro USB Port - Esquemático</vt:lpstr>
      <vt:lpstr>Altium Designer – Micro USB Port - Footprint</vt:lpstr>
      <vt:lpstr>Altium Designer – Micro USB Port - Footprint</vt:lpstr>
      <vt:lpstr>Altium Designer – Micro USB Port</vt:lpstr>
      <vt:lpstr>Altium Designer – Partes Opcionales (DNF, Do Not Fit)</vt:lpstr>
      <vt:lpstr>Altium Designer – Partes Opcionales (DNF, Do Not Fit)</vt:lpstr>
      <vt:lpstr>Altium Designer – Conectando Componentes - Esquemático</vt:lpstr>
      <vt:lpstr>PowerPoint Presentation</vt:lpstr>
      <vt:lpstr>Altium Designer - Anotaciones</vt:lpstr>
      <vt:lpstr>Altium Designer - Anotaciones</vt:lpstr>
      <vt:lpstr>Altium Designer - Anotaciones</vt:lpstr>
      <vt:lpstr>Altium Designer - Anotaciones</vt:lpstr>
      <vt:lpstr>Altium Designer – BOM</vt:lpstr>
      <vt:lpstr>Altium Designer – BOM</vt:lpstr>
      <vt:lpstr>Altium Designer – Validación de Componente</vt:lpstr>
      <vt:lpstr>Altium Designer – Pasar a PCB</vt:lpstr>
      <vt:lpstr>Altium Designer – Pasar a PCB y Forma de Case (Contenedor / Gabinete)</vt:lpstr>
      <vt:lpstr>Altium Designer – Pasar a PCB y Forma de Case (Contenedor / Gabinete)</vt:lpstr>
      <vt:lpstr>Altium Designer – Pasar a PCB y Forma de Case (Contenedor / Gabinete)</vt:lpstr>
      <vt:lpstr>Altium Designer – Ubicación de Componentes</vt:lpstr>
      <vt:lpstr>Altium Designer – Ubicación de Componentes</vt:lpstr>
      <vt:lpstr>Altium Designer – Ubicación de Componentes</vt:lpstr>
      <vt:lpstr>Altium Designer – Ubicación Automática de Componentes</vt:lpstr>
      <vt:lpstr>Altium Designer – Ubicación Automática de Componentes</vt:lpstr>
      <vt:lpstr>PowerPoint Presentation</vt:lpstr>
      <vt:lpstr>Altium Designer – Desactivar Capas</vt:lpstr>
      <vt:lpstr>Altium Designer – Place Designator</vt:lpstr>
      <vt:lpstr>Altium Designer – Medir Distancias en PCB</vt:lpstr>
      <vt:lpstr>Altium Designer – Crear Parametors Globales</vt:lpstr>
      <vt:lpstr>Altium Designer – Procesos previos de Pasar a PCB</vt:lpstr>
      <vt:lpstr>Altium Designer – Generar Job File</vt:lpstr>
      <vt:lpstr>Altium Designer – Pasar de Esquemático a Diseño del PCB</vt:lpstr>
      <vt:lpstr>Altium Designer – Cambiar las dimensiones y forma del PCB</vt:lpstr>
      <vt:lpstr>Altium Designer – Selección Cruzada</vt:lpstr>
      <vt:lpstr>PowerPoint Presentation</vt:lpstr>
      <vt:lpstr>Altium Designer – Deshabilitar panel</vt:lpstr>
      <vt:lpstr>Altium Designer – Esconder Designadores</vt:lpstr>
      <vt:lpstr>Altium Designer – Esconder Grid</vt:lpstr>
      <vt:lpstr>Altium Designer – Shortcut de Altium (Place Selected Component)</vt:lpstr>
      <vt:lpstr>Altium Designer – Board Outline</vt:lpstr>
      <vt:lpstr>Altium Designer – Job Files Output</vt:lpstr>
      <vt:lpstr>Altium Designer – Reglas de Diseño de PCB</vt:lpstr>
      <vt:lpstr>Altium Designer – Verificar Reglas de Diseño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205</cp:revision>
  <dcterms:created xsi:type="dcterms:W3CDTF">2018-02-28T08:20:25Z</dcterms:created>
  <dcterms:modified xsi:type="dcterms:W3CDTF">2020-03-10T17:57:05Z</dcterms:modified>
</cp:coreProperties>
</file>